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9"/>
  </p:notesMasterIdLst>
  <p:sldIdLst>
    <p:sldId id="262" r:id="rId5"/>
    <p:sldId id="267" r:id="rId6"/>
    <p:sldId id="271" r:id="rId7"/>
    <p:sldId id="268" r:id="rId8"/>
    <p:sldId id="269" r:id="rId9"/>
    <p:sldId id="266" r:id="rId10"/>
    <p:sldId id="272" r:id="rId11"/>
    <p:sldId id="263" r:id="rId12"/>
    <p:sldId id="275" r:id="rId13"/>
    <p:sldId id="274" r:id="rId14"/>
    <p:sldId id="273" r:id="rId15"/>
    <p:sldId id="265" r:id="rId16"/>
    <p:sldId id="276" r:id="rId17"/>
    <p:sldId id="277"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05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856846B-29D8-40ED-88FE-8BA4ABF836E8}" v="1" dt="2021-02-26T20:34:31.7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55" d="100"/>
          <a:sy n="55" d="100"/>
        </p:scale>
        <p:origin x="758"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21.xml"/><Relationship Id="rId1" Type="http://schemas.microsoft.com/office/2011/relationships/chartStyle" Target="style21.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https://d.docs.live.net/bced3bb507f8fc99/&#193;rea%20de%20Trabalho/Data%20401/assigment%20401/travelq_cleaned.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CA"/>
              <a:t>National Defence - 2018</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pieChart>
        <c:varyColors val="1"/>
        <c:dLbls>
          <c:dLblPos val="ctr"/>
          <c:showLegendKey val="0"/>
          <c:showVal val="0"/>
          <c:showCatName val="0"/>
          <c:showSerName val="0"/>
          <c:showPercent val="1"/>
          <c:showBubbleSize val="0"/>
          <c:showLeaderLines val="0"/>
        </c:dLbls>
        <c:firstSliceAng val="0"/>
      </c:pieChart>
      <c:spPr>
        <a:noFill/>
        <a:ln>
          <a:noFill/>
        </a:ln>
        <a:effectLst/>
      </c:spPr>
    </c:plotArea>
    <c:legend>
      <c:legendPos val="tr"/>
      <c:layout>
        <c:manualLayout>
          <c:xMode val="edge"/>
          <c:yMode val="edge"/>
          <c:x val="0.77271741032370966"/>
          <c:y val="8.1157407407407414E-2"/>
          <c:w val="0.22450481189851268"/>
          <c:h val="0.918842592592592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2020</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6261-4E7B-92B8-F22F894FA4C5}"/>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6261-4E7B-92B8-F22F894FA4C5}"/>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6261-4E7B-92B8-F22F894FA4C5}"/>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6261-4E7B-92B8-F22F894FA4C5}"/>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6261-4E7B-92B8-F22F894FA4C5}"/>
              </c:ext>
            </c:extLst>
          </c:dPt>
          <c:dLbls>
            <c:dLbl>
              <c:idx val="2"/>
              <c:layout>
                <c:manualLayout>
                  <c:x val="0.10360323709536308"/>
                  <c:y val="5.4626242284627882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261-4E7B-92B8-F22F894FA4C5}"/>
                </c:ext>
              </c:extLst>
            </c:dLbl>
            <c:dLbl>
              <c:idx val="3"/>
              <c:layout>
                <c:manualLayout>
                  <c:x val="2.2646325459317586E-2"/>
                  <c:y val="2.3751836204740761E-3"/>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261-4E7B-92B8-F22F894FA4C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[travelq_cleaned.xlsx]analise!$B$75:$F$75</c:f>
              <c:strCache>
                <c:ptCount val="5"/>
                <c:pt idx="0">
                  <c:v>airfare</c:v>
                </c:pt>
                <c:pt idx="1">
                  <c:v>meals</c:v>
                </c:pt>
                <c:pt idx="2">
                  <c:v>other_transport</c:v>
                </c:pt>
                <c:pt idx="3">
                  <c:v>other_expenses</c:v>
                </c:pt>
                <c:pt idx="4">
                  <c:v>lodging</c:v>
                </c:pt>
              </c:strCache>
            </c:strRef>
          </c:cat>
          <c:val>
            <c:numRef>
              <c:f>[travelq_cleaned.xlsx]analise!$B$78:$F$78</c:f>
              <c:numCache>
                <c:formatCode>General</c:formatCode>
                <c:ptCount val="5"/>
                <c:pt idx="0">
                  <c:v>200087.58000000002</c:v>
                </c:pt>
                <c:pt idx="1">
                  <c:v>18875.43</c:v>
                </c:pt>
                <c:pt idx="2">
                  <c:v>12952.349999999999</c:v>
                </c:pt>
                <c:pt idx="3">
                  <c:v>2798.969999999998</c:v>
                </c:pt>
                <c:pt idx="4">
                  <c:v>40532.76999999999</c:v>
                </c:pt>
              </c:numCache>
            </c:numRef>
          </c:val>
          <c:extLst>
            <c:ext xmlns:c16="http://schemas.microsoft.com/office/drawing/2014/chart" uri="{C3380CC4-5D6E-409C-BE32-E72D297353CC}">
              <c16:uniqueId val="{0000000A-6261-4E7B-92B8-F22F894FA4C5}"/>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2018</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8157-4A05-A1F5-C939AC1B00D5}"/>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8157-4A05-A1F5-C939AC1B00D5}"/>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8157-4A05-A1F5-C939AC1B00D5}"/>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8157-4A05-A1F5-C939AC1B00D5}"/>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8157-4A05-A1F5-C939AC1B00D5}"/>
              </c:ext>
            </c:extLst>
          </c:dPt>
          <c:dLbls>
            <c:dLbl>
              <c:idx val="2"/>
              <c:layout>
                <c:manualLayout>
                  <c:x val="6.1505249343832023E-2"/>
                  <c:y val="1.0125400991542724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8157-4A05-A1F5-C939AC1B00D5}"/>
                </c:ext>
              </c:extLst>
            </c:dLbl>
            <c:dLbl>
              <c:idx val="3"/>
              <c:layout>
                <c:manualLayout>
                  <c:x val="4.0570866141731773E-3"/>
                  <c:y val="-9.1961942257217846E-3"/>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8157-4A05-A1F5-C939AC1B00D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[travelq_cleaned.xlsx]analise!$B$68:$F$68</c:f>
              <c:strCache>
                <c:ptCount val="5"/>
                <c:pt idx="0">
                  <c:v>airfare</c:v>
                </c:pt>
                <c:pt idx="1">
                  <c:v>meals</c:v>
                </c:pt>
                <c:pt idx="2">
                  <c:v>other_transport</c:v>
                </c:pt>
                <c:pt idx="3">
                  <c:v>other_expenses</c:v>
                </c:pt>
                <c:pt idx="4">
                  <c:v>lodging</c:v>
                </c:pt>
              </c:strCache>
            </c:strRef>
          </c:cat>
          <c:val>
            <c:numRef>
              <c:f>[travelq_cleaned.xlsx]analise!$B$69:$F$69</c:f>
              <c:numCache>
                <c:formatCode>General</c:formatCode>
                <c:ptCount val="5"/>
                <c:pt idx="0">
                  <c:v>1375328.0699999984</c:v>
                </c:pt>
                <c:pt idx="1">
                  <c:v>210627.92999999967</c:v>
                </c:pt>
                <c:pt idx="2">
                  <c:v>159817.34999999989</c:v>
                </c:pt>
                <c:pt idx="3">
                  <c:v>6494.98</c:v>
                </c:pt>
                <c:pt idx="4">
                  <c:v>395993.83999999979</c:v>
                </c:pt>
              </c:numCache>
            </c:numRef>
          </c:val>
          <c:extLst>
            <c:ext xmlns:c16="http://schemas.microsoft.com/office/drawing/2014/chart" uri="{C3380CC4-5D6E-409C-BE32-E72D297353CC}">
              <c16:uniqueId val="{0000000A-8157-4A05-A1F5-C939AC1B00D5}"/>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2019</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1"/>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E5BB-4E8C-A44E-BB993351700F}"/>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E5BB-4E8C-A44E-BB993351700F}"/>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E5BB-4E8C-A44E-BB993351700F}"/>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E5BB-4E8C-A44E-BB993351700F}"/>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E5BB-4E8C-A44E-BB993351700F}"/>
              </c:ext>
            </c:extLst>
          </c:dPt>
          <c:dLbls>
            <c:dLbl>
              <c:idx val="2"/>
              <c:layout>
                <c:manualLayout>
                  <c:x val="9.1785864045100876E-2"/>
                  <c:y val="1.4388603353841142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E5BB-4E8C-A44E-BB993351700F}"/>
                </c:ext>
              </c:extLst>
            </c:dLbl>
            <c:dLbl>
              <c:idx val="3"/>
              <c:layout>
                <c:manualLayout>
                  <c:x val="4.5825021872265913E-2"/>
                  <c:y val="1.8028579760863226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E5BB-4E8C-A44E-BB993351700F}"/>
                </c:ext>
              </c:extLst>
            </c:dLbl>
            <c:dLbl>
              <c:idx val="4"/>
              <c:layout>
                <c:manualLayout>
                  <c:x val="6.272572178477695E-2"/>
                  <c:y val="9.9341280256634593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9-E5BB-4E8C-A44E-BB993351700F}"/>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[travelq_cleaned.xlsx]analise!$B$68:$F$68</c:f>
              <c:strCache>
                <c:ptCount val="5"/>
                <c:pt idx="0">
                  <c:v>airfare</c:v>
                </c:pt>
                <c:pt idx="1">
                  <c:v>meals</c:v>
                </c:pt>
                <c:pt idx="2">
                  <c:v>other_transport</c:v>
                </c:pt>
                <c:pt idx="3">
                  <c:v>other_expenses</c:v>
                </c:pt>
                <c:pt idx="4">
                  <c:v>lodging</c:v>
                </c:pt>
              </c:strCache>
            </c:strRef>
          </c:cat>
          <c:val>
            <c:numRef>
              <c:f>[travelq_cleaned.xlsx]analise!$B$70:$F$70</c:f>
              <c:numCache>
                <c:formatCode>General</c:formatCode>
                <c:ptCount val="5"/>
                <c:pt idx="0">
                  <c:v>831268.17000000039</c:v>
                </c:pt>
                <c:pt idx="1">
                  <c:v>134571.74</c:v>
                </c:pt>
                <c:pt idx="2">
                  <c:v>103160.14</c:v>
                </c:pt>
                <c:pt idx="3">
                  <c:v>3656.6599999999994</c:v>
                </c:pt>
                <c:pt idx="4">
                  <c:v>243565.93999999994</c:v>
                </c:pt>
              </c:numCache>
            </c:numRef>
          </c:val>
          <c:extLst>
            <c:ext xmlns:c16="http://schemas.microsoft.com/office/drawing/2014/chart" uri="{C3380CC4-5D6E-409C-BE32-E72D297353CC}">
              <c16:uniqueId val="{0000000A-E5BB-4E8C-A44E-BB993351700F}"/>
            </c:ext>
          </c:extLst>
        </c:ser>
        <c:ser>
          <c:idx val="0"/>
          <c:order val="1"/>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C-E5BB-4E8C-A44E-BB993351700F}"/>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E-E5BB-4E8C-A44E-BB993351700F}"/>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0-E5BB-4E8C-A44E-BB993351700F}"/>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2-E5BB-4E8C-A44E-BB993351700F}"/>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4-E5BB-4E8C-A44E-BB993351700F}"/>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[travelq_cleaned.xlsx]analise!$B$68:$F$68</c:f>
              <c:strCache>
                <c:ptCount val="5"/>
                <c:pt idx="0">
                  <c:v>airfare</c:v>
                </c:pt>
                <c:pt idx="1">
                  <c:v>meals</c:v>
                </c:pt>
                <c:pt idx="2">
                  <c:v>other_transport</c:v>
                </c:pt>
                <c:pt idx="3">
                  <c:v>other_expenses</c:v>
                </c:pt>
                <c:pt idx="4">
                  <c:v>lodging</c:v>
                </c:pt>
              </c:strCache>
            </c:strRef>
          </c:cat>
          <c:val>
            <c:numRef>
              <c:f>[travelq_cleaned.xlsx]analise!$B$69:$F$69</c:f>
              <c:numCache>
                <c:formatCode>General</c:formatCode>
                <c:ptCount val="5"/>
                <c:pt idx="0">
                  <c:v>1375328.0699999984</c:v>
                </c:pt>
                <c:pt idx="1">
                  <c:v>210627.92999999967</c:v>
                </c:pt>
                <c:pt idx="2">
                  <c:v>159817.34999999989</c:v>
                </c:pt>
                <c:pt idx="3">
                  <c:v>6494.98</c:v>
                </c:pt>
                <c:pt idx="4">
                  <c:v>395993.83999999979</c:v>
                </c:pt>
              </c:numCache>
            </c:numRef>
          </c:val>
          <c:extLst>
            <c:ext xmlns:c16="http://schemas.microsoft.com/office/drawing/2014/chart" uri="{C3380CC4-5D6E-409C-BE32-E72D297353CC}">
              <c16:uniqueId val="{00000015-E5BB-4E8C-A44E-BB993351700F}"/>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2020</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2"/>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231A-4464-9AB6-86F85CB51CE7}"/>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231A-4464-9AB6-86F85CB51CE7}"/>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231A-4464-9AB6-86F85CB51CE7}"/>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231A-4464-9AB6-86F85CB51CE7}"/>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231A-4464-9AB6-86F85CB51CE7}"/>
              </c:ext>
            </c:extLst>
          </c:dPt>
          <c:dLbls>
            <c:dLbl>
              <c:idx val="2"/>
              <c:layout>
                <c:manualLayout>
                  <c:x val="6.3612581277398675E-2"/>
                  <c:y val="-1.8847041710147677E-3"/>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231A-4464-9AB6-86F85CB51CE7}"/>
                </c:ext>
              </c:extLst>
            </c:dLbl>
            <c:dLbl>
              <c:idx val="3"/>
              <c:layout>
                <c:manualLayout>
                  <c:x val="7.344779483431851E-3"/>
                  <c:y val="-2.4510008538089365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231A-4464-9AB6-86F85CB51CE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[travelq_cleaned.xlsx]analise!$B$68:$F$68</c:f>
              <c:strCache>
                <c:ptCount val="5"/>
                <c:pt idx="0">
                  <c:v>airfare</c:v>
                </c:pt>
                <c:pt idx="1">
                  <c:v>meals</c:v>
                </c:pt>
                <c:pt idx="2">
                  <c:v>other_transport</c:v>
                </c:pt>
                <c:pt idx="3">
                  <c:v>other_expenses</c:v>
                </c:pt>
                <c:pt idx="4">
                  <c:v>lodging</c:v>
                </c:pt>
              </c:strCache>
            </c:strRef>
          </c:cat>
          <c:val>
            <c:numRef>
              <c:f>[travelq_cleaned.xlsx]analise!$B$71:$F$71</c:f>
              <c:numCache>
                <c:formatCode>General</c:formatCode>
                <c:ptCount val="5"/>
                <c:pt idx="0">
                  <c:v>137408.08000000005</c:v>
                </c:pt>
                <c:pt idx="1">
                  <c:v>29837.239999999998</c:v>
                </c:pt>
                <c:pt idx="2">
                  <c:v>16069.939999999997</c:v>
                </c:pt>
                <c:pt idx="3">
                  <c:v>263.76</c:v>
                </c:pt>
                <c:pt idx="4">
                  <c:v>51667.770000000026</c:v>
                </c:pt>
              </c:numCache>
            </c:numRef>
          </c:val>
          <c:extLst>
            <c:ext xmlns:c16="http://schemas.microsoft.com/office/drawing/2014/chart" uri="{C3380CC4-5D6E-409C-BE32-E72D297353CC}">
              <c16:uniqueId val="{0000000A-231A-4464-9AB6-86F85CB51CE7}"/>
            </c:ext>
          </c:extLst>
        </c:ser>
        <c:ser>
          <c:idx val="1"/>
          <c:order val="1"/>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C-231A-4464-9AB6-86F85CB51CE7}"/>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E-231A-4464-9AB6-86F85CB51CE7}"/>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0-231A-4464-9AB6-86F85CB51CE7}"/>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2-231A-4464-9AB6-86F85CB51CE7}"/>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4-231A-4464-9AB6-86F85CB51CE7}"/>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[travelq_cleaned.xlsx]analise!$B$68:$F$68</c:f>
              <c:strCache>
                <c:ptCount val="5"/>
                <c:pt idx="0">
                  <c:v>airfare</c:v>
                </c:pt>
                <c:pt idx="1">
                  <c:v>meals</c:v>
                </c:pt>
                <c:pt idx="2">
                  <c:v>other_transport</c:v>
                </c:pt>
                <c:pt idx="3">
                  <c:v>other_expenses</c:v>
                </c:pt>
                <c:pt idx="4">
                  <c:v>lodging</c:v>
                </c:pt>
              </c:strCache>
            </c:strRef>
          </c:cat>
          <c:val>
            <c:numRef>
              <c:f>[travelq_cleaned.xlsx]analise!$B$70:$F$70</c:f>
              <c:numCache>
                <c:formatCode>General</c:formatCode>
                <c:ptCount val="5"/>
                <c:pt idx="0">
                  <c:v>831268.17000000039</c:v>
                </c:pt>
                <c:pt idx="1">
                  <c:v>134571.74</c:v>
                </c:pt>
                <c:pt idx="2">
                  <c:v>103160.14</c:v>
                </c:pt>
                <c:pt idx="3">
                  <c:v>3656.6599999999994</c:v>
                </c:pt>
                <c:pt idx="4">
                  <c:v>243565.93999999994</c:v>
                </c:pt>
              </c:numCache>
            </c:numRef>
          </c:val>
          <c:extLst>
            <c:ext xmlns:c16="http://schemas.microsoft.com/office/drawing/2014/chart" uri="{C3380CC4-5D6E-409C-BE32-E72D297353CC}">
              <c16:uniqueId val="{00000015-231A-4464-9AB6-86F85CB51CE7}"/>
            </c:ext>
          </c:extLst>
        </c:ser>
        <c:ser>
          <c:idx val="0"/>
          <c:order val="2"/>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7-231A-4464-9AB6-86F85CB51CE7}"/>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9-231A-4464-9AB6-86F85CB51CE7}"/>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B-231A-4464-9AB6-86F85CB51CE7}"/>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D-231A-4464-9AB6-86F85CB51CE7}"/>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F-231A-4464-9AB6-86F85CB51CE7}"/>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[travelq_cleaned.xlsx]analise!$B$68:$F$68</c:f>
              <c:strCache>
                <c:ptCount val="5"/>
                <c:pt idx="0">
                  <c:v>airfare</c:v>
                </c:pt>
                <c:pt idx="1">
                  <c:v>meals</c:v>
                </c:pt>
                <c:pt idx="2">
                  <c:v>other_transport</c:v>
                </c:pt>
                <c:pt idx="3">
                  <c:v>other_expenses</c:v>
                </c:pt>
                <c:pt idx="4">
                  <c:v>lodging</c:v>
                </c:pt>
              </c:strCache>
            </c:strRef>
          </c:cat>
          <c:val>
            <c:numRef>
              <c:f>[travelq_cleaned.xlsx]analise!$B$69:$F$69</c:f>
              <c:numCache>
                <c:formatCode>General</c:formatCode>
                <c:ptCount val="5"/>
                <c:pt idx="0">
                  <c:v>1375328.0699999984</c:v>
                </c:pt>
                <c:pt idx="1">
                  <c:v>210627.92999999967</c:v>
                </c:pt>
                <c:pt idx="2">
                  <c:v>159817.34999999989</c:v>
                </c:pt>
                <c:pt idx="3">
                  <c:v>6494.98</c:v>
                </c:pt>
                <c:pt idx="4">
                  <c:v>395993.83999999979</c:v>
                </c:pt>
              </c:numCache>
            </c:numRef>
          </c:val>
          <c:extLst>
            <c:ext xmlns:c16="http://schemas.microsoft.com/office/drawing/2014/chart" uri="{C3380CC4-5D6E-409C-BE32-E72D297353CC}">
              <c16:uniqueId val="{00000020-231A-4464-9AB6-86F85CB51CE7}"/>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CA"/>
              <a:t>National Defence - 2020 </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pieChart>
        <c:varyColors val="1"/>
        <c:dLbls>
          <c:dLblPos val="ctr"/>
          <c:showLegendKey val="0"/>
          <c:showVal val="0"/>
          <c:showCatName val="0"/>
          <c:showSerName val="0"/>
          <c:showPercent val="1"/>
          <c:showBubbleSize val="0"/>
          <c:showLeaderLines val="0"/>
        </c:dLbls>
        <c:firstSliceAng val="0"/>
      </c:pieChart>
      <c:spPr>
        <a:noFill/>
        <a:ln>
          <a:noFill/>
        </a:ln>
        <a:effectLst/>
      </c:spPr>
    </c:plotArea>
    <c:legend>
      <c:legendPos val="r"/>
      <c:layout>
        <c:manualLayout>
          <c:xMode val="edge"/>
          <c:yMode val="edge"/>
          <c:x val="0.74493963254593165"/>
          <c:y val="6.5172061825605115E-2"/>
          <c:w val="0.25228258967629053"/>
          <c:h val="0.9348279381743949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2018</a:t>
            </a:r>
          </a:p>
        </c:rich>
      </c:tx>
      <c:layout>
        <c:manualLayout>
          <c:xMode val="edge"/>
          <c:yMode val="edge"/>
          <c:x val="0.44838188976377952"/>
          <c:y val="3.2407407407407406E-2"/>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C3FC-4041-8287-EDB086D0BD43}"/>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C3FC-4041-8287-EDB086D0BD43}"/>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C3FC-4041-8287-EDB086D0BD43}"/>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C3FC-4041-8287-EDB086D0BD43}"/>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C3FC-4041-8287-EDB086D0BD43}"/>
              </c:ext>
            </c:extLst>
          </c:dPt>
          <c:dLbls>
            <c:dLbl>
              <c:idx val="2"/>
              <c:layout>
                <c:manualLayout>
                  <c:x val="8.1104091639707832E-2"/>
                  <c:y val="1.8537090758392043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C3FC-4041-8287-EDB086D0BD43}"/>
                </c:ext>
              </c:extLst>
            </c:dLbl>
            <c:dLbl>
              <c:idx val="3"/>
              <c:layout>
                <c:manualLayout>
                  <c:x val="3.4689820749150543E-2"/>
                  <c:y val="-4.1918005863302533E-3"/>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C3FC-4041-8287-EDB086D0BD4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[travelq_cleaned.xlsx]analise!$B$1:$F$1</c:f>
              <c:strCache>
                <c:ptCount val="5"/>
                <c:pt idx="0">
                  <c:v>airfare</c:v>
                </c:pt>
                <c:pt idx="1">
                  <c:v>meals</c:v>
                </c:pt>
                <c:pt idx="2">
                  <c:v>other_transport</c:v>
                </c:pt>
                <c:pt idx="3">
                  <c:v>other_expenses</c:v>
                </c:pt>
                <c:pt idx="4">
                  <c:v>lodging</c:v>
                </c:pt>
              </c:strCache>
            </c:strRef>
          </c:cat>
          <c:val>
            <c:numRef>
              <c:f>[travelq_cleaned.xlsx]analise!$B$2:$F$2</c:f>
              <c:numCache>
                <c:formatCode>General</c:formatCode>
                <c:ptCount val="5"/>
                <c:pt idx="0">
                  <c:v>3473708.8200000082</c:v>
                </c:pt>
                <c:pt idx="1">
                  <c:v>474849.35000000015</c:v>
                </c:pt>
                <c:pt idx="2">
                  <c:v>159920.8900000001</c:v>
                </c:pt>
                <c:pt idx="3">
                  <c:v>53843.960000000021</c:v>
                </c:pt>
                <c:pt idx="4">
                  <c:v>866956.86999999848</c:v>
                </c:pt>
              </c:numCache>
            </c:numRef>
          </c:val>
          <c:extLst>
            <c:ext xmlns:c16="http://schemas.microsoft.com/office/drawing/2014/chart" uri="{C3380CC4-5D6E-409C-BE32-E72D297353CC}">
              <c16:uniqueId val="{0000000A-C3FC-4041-8287-EDB086D0BD43}"/>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2019</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87FA-4198-B03C-596425C51B28}"/>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87FA-4198-B03C-596425C51B28}"/>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87FA-4198-B03C-596425C51B28}"/>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87FA-4198-B03C-596425C51B28}"/>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87FA-4198-B03C-596425C51B28}"/>
              </c:ext>
            </c:extLst>
          </c:dPt>
          <c:dLbls>
            <c:dLbl>
              <c:idx val="2"/>
              <c:layout>
                <c:manualLayout>
                  <c:x val="6.8318460192475991E-2"/>
                  <c:y val="4.4524642752989209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87FA-4198-B03C-596425C51B28}"/>
                </c:ext>
              </c:extLst>
            </c:dLbl>
            <c:dLbl>
              <c:idx val="3"/>
              <c:layout>
                <c:manualLayout>
                  <c:x val="2.8129046369203849E-2"/>
                  <c:y val="-2.9316127150772397E-3"/>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87FA-4198-B03C-596425C51B28}"/>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[travelq_cleaned.xlsx]analise!$B$1:$F$1</c:f>
              <c:strCache>
                <c:ptCount val="5"/>
                <c:pt idx="0">
                  <c:v>airfare</c:v>
                </c:pt>
                <c:pt idx="1">
                  <c:v>meals</c:v>
                </c:pt>
                <c:pt idx="2">
                  <c:v>other_transport</c:v>
                </c:pt>
                <c:pt idx="3">
                  <c:v>other_expenses</c:v>
                </c:pt>
                <c:pt idx="4">
                  <c:v>lodging</c:v>
                </c:pt>
              </c:strCache>
            </c:strRef>
          </c:cat>
          <c:val>
            <c:numRef>
              <c:f>[travelq_cleaned.xlsx]analise!$B$3:$F$3</c:f>
              <c:numCache>
                <c:formatCode>General</c:formatCode>
                <c:ptCount val="5"/>
                <c:pt idx="0">
                  <c:v>1954364.0999999973</c:v>
                </c:pt>
                <c:pt idx="1">
                  <c:v>254313.98000000027</c:v>
                </c:pt>
                <c:pt idx="2">
                  <c:v>86756.759999999907</c:v>
                </c:pt>
                <c:pt idx="3">
                  <c:v>30620.59</c:v>
                </c:pt>
                <c:pt idx="4">
                  <c:v>419079.40999999963</c:v>
                </c:pt>
              </c:numCache>
            </c:numRef>
          </c:val>
          <c:extLst>
            <c:ext xmlns:c16="http://schemas.microsoft.com/office/drawing/2014/chart" uri="{C3380CC4-5D6E-409C-BE32-E72D297353CC}">
              <c16:uniqueId val="{0000000A-87FA-4198-B03C-596425C51B28}"/>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2020</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C9D2-44DF-9D3B-BB7A3393F863}"/>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C9D2-44DF-9D3B-BB7A3393F863}"/>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C9D2-44DF-9D3B-BB7A3393F863}"/>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C9D2-44DF-9D3B-BB7A3393F863}"/>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C9D2-44DF-9D3B-BB7A3393F863}"/>
              </c:ext>
            </c:extLst>
          </c:dPt>
          <c:dLbls>
            <c:dLbl>
              <c:idx val="2"/>
              <c:layout>
                <c:manualLayout>
                  <c:x val="6.1325678040244969E-2"/>
                  <c:y val="1.8257874015748032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C9D2-44DF-9D3B-BB7A3393F863}"/>
                </c:ext>
              </c:extLst>
            </c:dLbl>
            <c:dLbl>
              <c:idx val="3"/>
              <c:layout>
                <c:manualLayout>
                  <c:x val="1.6300087489063867E-2"/>
                  <c:y val="-5.0802712160979917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C9D2-44DF-9D3B-BB7A3393F86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0"/>
            <c:extLst>
              <c:ext xmlns:c15="http://schemas.microsoft.com/office/drawing/2012/chart" uri="{CE6537A1-D6FC-4f65-9D91-7224C49458BB}"/>
            </c:extLst>
          </c:dLbls>
          <c:cat>
            <c:strRef>
              <c:f>[travelq_cleaned.xlsx]analise!$B$1:$F$1</c:f>
              <c:strCache>
                <c:ptCount val="5"/>
                <c:pt idx="0">
                  <c:v>airfare</c:v>
                </c:pt>
                <c:pt idx="1">
                  <c:v>meals</c:v>
                </c:pt>
                <c:pt idx="2">
                  <c:v>other_transport</c:v>
                </c:pt>
                <c:pt idx="3">
                  <c:v>other_expenses</c:v>
                </c:pt>
                <c:pt idx="4">
                  <c:v>lodging</c:v>
                </c:pt>
              </c:strCache>
            </c:strRef>
          </c:cat>
          <c:val>
            <c:numRef>
              <c:f>[travelq_cleaned.xlsx]analise!$B$4:$F$4</c:f>
              <c:numCache>
                <c:formatCode>General</c:formatCode>
                <c:ptCount val="5"/>
                <c:pt idx="0">
                  <c:v>206994.52000000002</c:v>
                </c:pt>
                <c:pt idx="1">
                  <c:v>50035.430000000037</c:v>
                </c:pt>
                <c:pt idx="2">
                  <c:v>17329.680000000004</c:v>
                </c:pt>
                <c:pt idx="3">
                  <c:v>2716.510000000002</c:v>
                </c:pt>
                <c:pt idx="4">
                  <c:v>70710.100000000006</c:v>
                </c:pt>
              </c:numCache>
            </c:numRef>
          </c:val>
          <c:extLst>
            <c:ext xmlns:c16="http://schemas.microsoft.com/office/drawing/2014/chart" uri="{C3380CC4-5D6E-409C-BE32-E72D297353CC}">
              <c16:uniqueId val="{0000000A-C9D2-44DF-9D3B-BB7A3393F863}"/>
            </c:ext>
          </c:extLst>
        </c:ser>
        <c:dLbls>
          <c:dLblPos val="ctr"/>
          <c:showLegendKey val="0"/>
          <c:showVal val="0"/>
          <c:showCatName val="0"/>
          <c:showSerName val="0"/>
          <c:showPercent val="1"/>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r>
              <a:rPr lang="en-CA" sz="3200"/>
              <a:t>Total</a:t>
            </a:r>
          </a:p>
        </c:rich>
      </c:tx>
      <c:overlay val="0"/>
      <c:spPr>
        <a:noFill/>
        <a:ln>
          <a:noFill/>
        </a:ln>
        <a:effectLst/>
      </c:spPr>
      <c:txPr>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[travelq_cleaned.xlsx]analise!$A$2</c:f>
              <c:strCache>
                <c:ptCount val="1"/>
                <c:pt idx="0">
                  <c:v>2018</c:v>
                </c:pt>
              </c:strCache>
            </c:strRef>
          </c:tx>
          <c:spPr>
            <a:ln w="28575" cap="rnd">
              <a:solidFill>
                <a:schemeClr val="accent1"/>
              </a:solidFill>
              <a:round/>
            </a:ln>
            <a:effectLst/>
          </c:spPr>
          <c:marker>
            <c:symbol val="none"/>
          </c:marker>
          <c:val>
            <c:numRef>
              <c:f>[travelq_cleaned.xlsx]analise!$B$2:$F$2</c:f>
              <c:numCache>
                <c:formatCode>General</c:formatCode>
                <c:ptCount val="5"/>
                <c:pt idx="0">
                  <c:v>3473708.8200000082</c:v>
                </c:pt>
                <c:pt idx="1">
                  <c:v>474849.35000000015</c:v>
                </c:pt>
                <c:pt idx="2">
                  <c:v>159920.8900000001</c:v>
                </c:pt>
                <c:pt idx="3">
                  <c:v>53843.960000000021</c:v>
                </c:pt>
                <c:pt idx="4">
                  <c:v>866956.86999999848</c:v>
                </c:pt>
              </c:numCache>
            </c:numRef>
          </c:val>
          <c:smooth val="0"/>
          <c:extLst>
            <c:ext xmlns:c16="http://schemas.microsoft.com/office/drawing/2014/chart" uri="{C3380CC4-5D6E-409C-BE32-E72D297353CC}">
              <c16:uniqueId val="{00000000-17F8-418F-9A54-CD45228EAA4D}"/>
            </c:ext>
          </c:extLst>
        </c:ser>
        <c:ser>
          <c:idx val="1"/>
          <c:order val="1"/>
          <c:tx>
            <c:strRef>
              <c:f>[travelq_cleaned.xlsx]analise!$A$3</c:f>
              <c:strCache>
                <c:ptCount val="1"/>
                <c:pt idx="0">
                  <c:v>2019</c:v>
                </c:pt>
              </c:strCache>
            </c:strRef>
          </c:tx>
          <c:spPr>
            <a:ln w="28575" cap="rnd">
              <a:solidFill>
                <a:schemeClr val="accent3"/>
              </a:solidFill>
              <a:round/>
            </a:ln>
            <a:effectLst/>
          </c:spPr>
          <c:marker>
            <c:symbol val="none"/>
          </c:marker>
          <c:val>
            <c:numRef>
              <c:f>[travelq_cleaned.xlsx]analise!$B$3:$F$3</c:f>
              <c:numCache>
                <c:formatCode>General</c:formatCode>
                <c:ptCount val="5"/>
                <c:pt idx="0">
                  <c:v>1954364.0999999973</c:v>
                </c:pt>
                <c:pt idx="1">
                  <c:v>254313.98000000027</c:v>
                </c:pt>
                <c:pt idx="2">
                  <c:v>86756.759999999907</c:v>
                </c:pt>
                <c:pt idx="3">
                  <c:v>30620.59</c:v>
                </c:pt>
                <c:pt idx="4">
                  <c:v>419079.40999999963</c:v>
                </c:pt>
              </c:numCache>
            </c:numRef>
          </c:val>
          <c:smooth val="0"/>
          <c:extLst>
            <c:ext xmlns:c16="http://schemas.microsoft.com/office/drawing/2014/chart" uri="{C3380CC4-5D6E-409C-BE32-E72D297353CC}">
              <c16:uniqueId val="{00000001-17F8-418F-9A54-CD45228EAA4D}"/>
            </c:ext>
          </c:extLst>
        </c:ser>
        <c:ser>
          <c:idx val="2"/>
          <c:order val="2"/>
          <c:tx>
            <c:strRef>
              <c:f>[travelq_cleaned.xlsx]analise!$A$4</c:f>
              <c:strCache>
                <c:ptCount val="1"/>
                <c:pt idx="0">
                  <c:v>2020</c:v>
                </c:pt>
              </c:strCache>
            </c:strRef>
          </c:tx>
          <c:spPr>
            <a:ln w="28575" cap="rnd">
              <a:solidFill>
                <a:schemeClr val="accent5"/>
              </a:solidFill>
              <a:round/>
            </a:ln>
            <a:effectLst/>
          </c:spPr>
          <c:marker>
            <c:symbol val="none"/>
          </c:marker>
          <c:val>
            <c:numRef>
              <c:f>[travelq_cleaned.xlsx]analise!$B$4:$F$4</c:f>
              <c:numCache>
                <c:formatCode>General</c:formatCode>
                <c:ptCount val="5"/>
                <c:pt idx="0">
                  <c:v>206994.52000000002</c:v>
                </c:pt>
                <c:pt idx="1">
                  <c:v>50035.430000000037</c:v>
                </c:pt>
                <c:pt idx="2">
                  <c:v>17329.680000000004</c:v>
                </c:pt>
                <c:pt idx="3">
                  <c:v>2716.510000000002</c:v>
                </c:pt>
                <c:pt idx="4">
                  <c:v>70710.100000000006</c:v>
                </c:pt>
              </c:numCache>
            </c:numRef>
          </c:val>
          <c:smooth val="0"/>
          <c:extLst>
            <c:ext xmlns:c16="http://schemas.microsoft.com/office/drawing/2014/chart" uri="{C3380CC4-5D6E-409C-BE32-E72D297353CC}">
              <c16:uniqueId val="{00000002-17F8-418F-9A54-CD45228EAA4D}"/>
            </c:ext>
          </c:extLst>
        </c:ser>
        <c:dLbls>
          <c:showLegendKey val="0"/>
          <c:showVal val="0"/>
          <c:showCatName val="0"/>
          <c:showSerName val="0"/>
          <c:showPercent val="0"/>
          <c:showBubbleSize val="0"/>
        </c:dLbls>
        <c:smooth val="0"/>
        <c:axId val="264346047"/>
        <c:axId val="264347295"/>
      </c:lineChart>
      <c:catAx>
        <c:axId val="26434604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64347295"/>
        <c:crosses val="autoZero"/>
        <c:auto val="1"/>
        <c:lblAlgn val="ctr"/>
        <c:lblOffset val="100"/>
        <c:noMultiLvlLbl val="0"/>
      </c:catAx>
      <c:valAx>
        <c:axId val="2643472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6434604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CA" dirty="0"/>
              <a:t>National Defence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402217116026957"/>
          <c:y val="0.13876157243090168"/>
          <c:w val="0.82812138846211369"/>
          <c:h val="0.62808542116549981"/>
        </c:manualLayout>
      </c:layout>
      <c:lineChart>
        <c:grouping val="standard"/>
        <c:varyColors val="0"/>
        <c:ser>
          <c:idx val="0"/>
          <c:order val="0"/>
          <c:tx>
            <c:strRef>
              <c:f>[travelq_cleaned.xlsx]analise!$A$2</c:f>
              <c:strCache>
                <c:ptCount val="1"/>
                <c:pt idx="0">
                  <c:v>2018</c:v>
                </c:pt>
              </c:strCache>
            </c:strRef>
          </c:tx>
          <c:spPr>
            <a:ln w="28575" cap="rnd">
              <a:solidFill>
                <a:schemeClr val="accent1"/>
              </a:solidFill>
              <a:round/>
            </a:ln>
            <a:effectLst/>
          </c:spPr>
          <c:marker>
            <c:symbol val="none"/>
          </c:marker>
          <c:cat>
            <c:strRef>
              <c:f>[travelq_cleaned.xlsx]analise!$B$1:$F$1</c:f>
              <c:strCache>
                <c:ptCount val="5"/>
                <c:pt idx="0">
                  <c:v>airfare</c:v>
                </c:pt>
                <c:pt idx="1">
                  <c:v>meals</c:v>
                </c:pt>
                <c:pt idx="2">
                  <c:v>other_transport</c:v>
                </c:pt>
                <c:pt idx="3">
                  <c:v>other_expenses</c:v>
                </c:pt>
                <c:pt idx="4">
                  <c:v>lodging</c:v>
                </c:pt>
              </c:strCache>
            </c:strRef>
          </c:cat>
          <c:val>
            <c:numRef>
              <c:f>[travelq_cleaned.xlsx]analise!$B$2:$F$2</c:f>
              <c:numCache>
                <c:formatCode>General</c:formatCode>
                <c:ptCount val="5"/>
                <c:pt idx="0">
                  <c:v>3473708.8200000082</c:v>
                </c:pt>
                <c:pt idx="1">
                  <c:v>474849.35000000015</c:v>
                </c:pt>
                <c:pt idx="2">
                  <c:v>159920.8900000001</c:v>
                </c:pt>
                <c:pt idx="3">
                  <c:v>53843.960000000021</c:v>
                </c:pt>
                <c:pt idx="4">
                  <c:v>866956.86999999848</c:v>
                </c:pt>
              </c:numCache>
            </c:numRef>
          </c:val>
          <c:smooth val="0"/>
          <c:extLst>
            <c:ext xmlns:c16="http://schemas.microsoft.com/office/drawing/2014/chart" uri="{C3380CC4-5D6E-409C-BE32-E72D297353CC}">
              <c16:uniqueId val="{00000000-6E40-4474-BFCD-330203F9C92E}"/>
            </c:ext>
          </c:extLst>
        </c:ser>
        <c:ser>
          <c:idx val="1"/>
          <c:order val="1"/>
          <c:tx>
            <c:strRef>
              <c:f>[travelq_cleaned.xlsx]analise!$A$3</c:f>
              <c:strCache>
                <c:ptCount val="1"/>
                <c:pt idx="0">
                  <c:v>2019</c:v>
                </c:pt>
              </c:strCache>
            </c:strRef>
          </c:tx>
          <c:spPr>
            <a:ln w="28575" cap="rnd">
              <a:solidFill>
                <a:schemeClr val="accent3"/>
              </a:solidFill>
              <a:round/>
            </a:ln>
            <a:effectLst/>
          </c:spPr>
          <c:marker>
            <c:symbol val="none"/>
          </c:marker>
          <c:cat>
            <c:strRef>
              <c:f>[travelq_cleaned.xlsx]analise!$B$1:$F$1</c:f>
              <c:strCache>
                <c:ptCount val="5"/>
                <c:pt idx="0">
                  <c:v>airfare</c:v>
                </c:pt>
                <c:pt idx="1">
                  <c:v>meals</c:v>
                </c:pt>
                <c:pt idx="2">
                  <c:v>other_transport</c:v>
                </c:pt>
                <c:pt idx="3">
                  <c:v>other_expenses</c:v>
                </c:pt>
                <c:pt idx="4">
                  <c:v>lodging</c:v>
                </c:pt>
              </c:strCache>
            </c:strRef>
          </c:cat>
          <c:val>
            <c:numRef>
              <c:f>[travelq_cleaned.xlsx]analise!$B$3:$F$3</c:f>
              <c:numCache>
                <c:formatCode>General</c:formatCode>
                <c:ptCount val="5"/>
                <c:pt idx="0">
                  <c:v>1954364.0999999973</c:v>
                </c:pt>
                <c:pt idx="1">
                  <c:v>254313.98000000027</c:v>
                </c:pt>
                <c:pt idx="2">
                  <c:v>86756.759999999907</c:v>
                </c:pt>
                <c:pt idx="3">
                  <c:v>30620.59</c:v>
                </c:pt>
                <c:pt idx="4">
                  <c:v>419079.40999999963</c:v>
                </c:pt>
              </c:numCache>
            </c:numRef>
          </c:val>
          <c:smooth val="0"/>
          <c:extLst>
            <c:ext xmlns:c16="http://schemas.microsoft.com/office/drawing/2014/chart" uri="{C3380CC4-5D6E-409C-BE32-E72D297353CC}">
              <c16:uniqueId val="{00000001-6E40-4474-BFCD-330203F9C92E}"/>
            </c:ext>
          </c:extLst>
        </c:ser>
        <c:ser>
          <c:idx val="2"/>
          <c:order val="2"/>
          <c:tx>
            <c:strRef>
              <c:f>[travelq_cleaned.xlsx]analise!$A$4</c:f>
              <c:strCache>
                <c:ptCount val="1"/>
                <c:pt idx="0">
                  <c:v>2020</c:v>
                </c:pt>
              </c:strCache>
            </c:strRef>
          </c:tx>
          <c:spPr>
            <a:ln w="28575" cap="rnd">
              <a:solidFill>
                <a:schemeClr val="accent5"/>
              </a:solidFill>
              <a:round/>
            </a:ln>
            <a:effectLst/>
          </c:spPr>
          <c:marker>
            <c:symbol val="none"/>
          </c:marker>
          <c:cat>
            <c:strRef>
              <c:f>[travelq_cleaned.xlsx]analise!$B$1:$F$1</c:f>
              <c:strCache>
                <c:ptCount val="5"/>
                <c:pt idx="0">
                  <c:v>airfare</c:v>
                </c:pt>
                <c:pt idx="1">
                  <c:v>meals</c:v>
                </c:pt>
                <c:pt idx="2">
                  <c:v>other_transport</c:v>
                </c:pt>
                <c:pt idx="3">
                  <c:v>other_expenses</c:v>
                </c:pt>
                <c:pt idx="4">
                  <c:v>lodging</c:v>
                </c:pt>
              </c:strCache>
            </c:strRef>
          </c:cat>
          <c:val>
            <c:numRef>
              <c:f>[travelq_cleaned.xlsx]analise!$B$4:$F$4</c:f>
              <c:numCache>
                <c:formatCode>General</c:formatCode>
                <c:ptCount val="5"/>
                <c:pt idx="0">
                  <c:v>206994.52000000002</c:v>
                </c:pt>
                <c:pt idx="1">
                  <c:v>50035.430000000037</c:v>
                </c:pt>
                <c:pt idx="2">
                  <c:v>17329.680000000004</c:v>
                </c:pt>
                <c:pt idx="3">
                  <c:v>2716.510000000002</c:v>
                </c:pt>
                <c:pt idx="4">
                  <c:v>70710.100000000006</c:v>
                </c:pt>
              </c:numCache>
            </c:numRef>
          </c:val>
          <c:smooth val="0"/>
          <c:extLst>
            <c:ext xmlns:c16="http://schemas.microsoft.com/office/drawing/2014/chart" uri="{C3380CC4-5D6E-409C-BE32-E72D297353CC}">
              <c16:uniqueId val="{00000002-6E40-4474-BFCD-330203F9C92E}"/>
            </c:ext>
          </c:extLst>
        </c:ser>
        <c:dLbls>
          <c:showLegendKey val="0"/>
          <c:showVal val="0"/>
          <c:showCatName val="0"/>
          <c:showSerName val="0"/>
          <c:showPercent val="0"/>
          <c:showBubbleSize val="0"/>
        </c:dLbls>
        <c:smooth val="0"/>
        <c:axId val="45998991"/>
        <c:axId val="45998575"/>
      </c:lineChart>
      <c:catAx>
        <c:axId val="4599899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5998575"/>
        <c:crosses val="autoZero"/>
        <c:auto val="1"/>
        <c:lblAlgn val="ctr"/>
        <c:lblOffset val="100"/>
        <c:noMultiLvlLbl val="0"/>
      </c:catAx>
      <c:valAx>
        <c:axId val="4599857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599899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CA"/>
              <a:t>National Defence - 2020 </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pieChart>
        <c:varyColors val="1"/>
        <c:dLbls>
          <c:dLblPos val="ctr"/>
          <c:showLegendKey val="0"/>
          <c:showVal val="0"/>
          <c:showCatName val="0"/>
          <c:showSerName val="0"/>
          <c:showPercent val="1"/>
          <c:showBubbleSize val="0"/>
          <c:showLeaderLines val="0"/>
        </c:dLbls>
        <c:firstSliceAng val="0"/>
      </c:pieChart>
      <c:spPr>
        <a:noFill/>
        <a:ln>
          <a:noFill/>
        </a:ln>
        <a:effectLst/>
      </c:spPr>
    </c:plotArea>
    <c:legend>
      <c:legendPos val="r"/>
      <c:layout>
        <c:manualLayout>
          <c:xMode val="edge"/>
          <c:yMode val="edge"/>
          <c:x val="0.74493963254593165"/>
          <c:y val="6.5172061825605115E-2"/>
          <c:w val="0.25228258967629053"/>
          <c:h val="0.93482793817439491"/>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CA"/>
              <a:t>Innovation, Science and Economic Development Canada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[travelq_cleaned.xlsx]analise!$A$69</c:f>
              <c:strCache>
                <c:ptCount val="1"/>
                <c:pt idx="0">
                  <c:v>2018</c:v>
                </c:pt>
              </c:strCache>
            </c:strRef>
          </c:tx>
          <c:spPr>
            <a:ln w="28575" cap="rnd">
              <a:solidFill>
                <a:schemeClr val="accent1"/>
              </a:solidFill>
              <a:round/>
            </a:ln>
            <a:effectLst/>
          </c:spPr>
          <c:marker>
            <c:symbol val="none"/>
          </c:marker>
          <c:val>
            <c:numRef>
              <c:f>[travelq_cleaned.xlsx]analise!$B$69:$F$69</c:f>
              <c:numCache>
                <c:formatCode>General</c:formatCode>
                <c:ptCount val="5"/>
                <c:pt idx="0">
                  <c:v>1375328.0699999984</c:v>
                </c:pt>
                <c:pt idx="1">
                  <c:v>210627.92999999967</c:v>
                </c:pt>
                <c:pt idx="2">
                  <c:v>159817.34999999989</c:v>
                </c:pt>
                <c:pt idx="3">
                  <c:v>6494.98</c:v>
                </c:pt>
                <c:pt idx="4">
                  <c:v>395993.83999999979</c:v>
                </c:pt>
              </c:numCache>
            </c:numRef>
          </c:val>
          <c:smooth val="0"/>
          <c:extLst>
            <c:ext xmlns:c16="http://schemas.microsoft.com/office/drawing/2014/chart" uri="{C3380CC4-5D6E-409C-BE32-E72D297353CC}">
              <c16:uniqueId val="{00000000-EC32-44C7-934B-ADBAA20BE1DA}"/>
            </c:ext>
          </c:extLst>
        </c:ser>
        <c:ser>
          <c:idx val="1"/>
          <c:order val="1"/>
          <c:tx>
            <c:strRef>
              <c:f>[travelq_cleaned.xlsx]analise!$A$70</c:f>
              <c:strCache>
                <c:ptCount val="1"/>
                <c:pt idx="0">
                  <c:v>2019</c:v>
                </c:pt>
              </c:strCache>
            </c:strRef>
          </c:tx>
          <c:spPr>
            <a:ln w="28575" cap="rnd">
              <a:solidFill>
                <a:schemeClr val="accent3"/>
              </a:solidFill>
              <a:round/>
            </a:ln>
            <a:effectLst/>
          </c:spPr>
          <c:marker>
            <c:symbol val="none"/>
          </c:marker>
          <c:val>
            <c:numRef>
              <c:f>[travelq_cleaned.xlsx]analise!$B$70:$F$70</c:f>
              <c:numCache>
                <c:formatCode>General</c:formatCode>
                <c:ptCount val="5"/>
                <c:pt idx="0">
                  <c:v>831268.17000000039</c:v>
                </c:pt>
                <c:pt idx="1">
                  <c:v>134571.74</c:v>
                </c:pt>
                <c:pt idx="2">
                  <c:v>103160.14</c:v>
                </c:pt>
                <c:pt idx="3">
                  <c:v>3656.6599999999994</c:v>
                </c:pt>
                <c:pt idx="4">
                  <c:v>243565.93999999994</c:v>
                </c:pt>
              </c:numCache>
            </c:numRef>
          </c:val>
          <c:smooth val="0"/>
          <c:extLst>
            <c:ext xmlns:c16="http://schemas.microsoft.com/office/drawing/2014/chart" uri="{C3380CC4-5D6E-409C-BE32-E72D297353CC}">
              <c16:uniqueId val="{00000001-EC32-44C7-934B-ADBAA20BE1DA}"/>
            </c:ext>
          </c:extLst>
        </c:ser>
        <c:ser>
          <c:idx val="2"/>
          <c:order val="2"/>
          <c:tx>
            <c:strRef>
              <c:f>[travelq_cleaned.xlsx]analise!$A$71</c:f>
              <c:strCache>
                <c:ptCount val="1"/>
                <c:pt idx="0">
                  <c:v>2020</c:v>
                </c:pt>
              </c:strCache>
            </c:strRef>
          </c:tx>
          <c:spPr>
            <a:ln w="28575" cap="rnd">
              <a:solidFill>
                <a:schemeClr val="accent5"/>
              </a:solidFill>
              <a:round/>
            </a:ln>
            <a:effectLst/>
          </c:spPr>
          <c:marker>
            <c:symbol val="none"/>
          </c:marker>
          <c:val>
            <c:numRef>
              <c:f>[travelq_cleaned.xlsx]analise!$B$71:$F$71</c:f>
              <c:numCache>
                <c:formatCode>General</c:formatCode>
                <c:ptCount val="5"/>
                <c:pt idx="0">
                  <c:v>137408.08000000005</c:v>
                </c:pt>
                <c:pt idx="1">
                  <c:v>29837.239999999998</c:v>
                </c:pt>
                <c:pt idx="2">
                  <c:v>16069.939999999997</c:v>
                </c:pt>
                <c:pt idx="3">
                  <c:v>263.76</c:v>
                </c:pt>
                <c:pt idx="4">
                  <c:v>51667.770000000026</c:v>
                </c:pt>
              </c:numCache>
            </c:numRef>
          </c:val>
          <c:smooth val="0"/>
          <c:extLst>
            <c:ext xmlns:c16="http://schemas.microsoft.com/office/drawing/2014/chart" uri="{C3380CC4-5D6E-409C-BE32-E72D297353CC}">
              <c16:uniqueId val="{00000002-EC32-44C7-934B-ADBAA20BE1DA}"/>
            </c:ext>
          </c:extLst>
        </c:ser>
        <c:dLbls>
          <c:showLegendKey val="0"/>
          <c:showVal val="0"/>
          <c:showCatName val="0"/>
          <c:showSerName val="0"/>
          <c:showPercent val="0"/>
          <c:showBubbleSize val="0"/>
        </c:dLbls>
        <c:smooth val="0"/>
        <c:axId val="652740303"/>
        <c:axId val="652738223"/>
      </c:lineChart>
      <c:catAx>
        <c:axId val="6527403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52738223"/>
        <c:crosses val="autoZero"/>
        <c:auto val="1"/>
        <c:lblAlgn val="ctr"/>
        <c:lblOffset val="100"/>
        <c:noMultiLvlLbl val="0"/>
      </c:catAx>
      <c:valAx>
        <c:axId val="6527382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5274030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CA"/>
              <a:t>Department of Finance Canada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[travelq_cleaned.xlsx]analise!$A$76</c:f>
              <c:strCache>
                <c:ptCount val="1"/>
                <c:pt idx="0">
                  <c:v>2018</c:v>
                </c:pt>
              </c:strCache>
            </c:strRef>
          </c:tx>
          <c:spPr>
            <a:ln w="28575" cap="rnd">
              <a:solidFill>
                <a:schemeClr val="accent1"/>
              </a:solidFill>
              <a:round/>
            </a:ln>
            <a:effectLst/>
          </c:spPr>
          <c:marker>
            <c:symbol val="none"/>
          </c:marker>
          <c:val>
            <c:numRef>
              <c:f>[travelq_cleaned.xlsx]analise!$B$76:$F$76</c:f>
              <c:numCache>
                <c:formatCode>General</c:formatCode>
                <c:ptCount val="5"/>
                <c:pt idx="0">
                  <c:v>1619876.5800000015</c:v>
                </c:pt>
                <c:pt idx="1">
                  <c:v>155380.47999999995</c:v>
                </c:pt>
                <c:pt idx="2">
                  <c:v>104627.45999999995</c:v>
                </c:pt>
                <c:pt idx="3">
                  <c:v>16666.500000000131</c:v>
                </c:pt>
                <c:pt idx="4">
                  <c:v>357105.93999999954</c:v>
                </c:pt>
              </c:numCache>
            </c:numRef>
          </c:val>
          <c:smooth val="0"/>
          <c:extLst>
            <c:ext xmlns:c16="http://schemas.microsoft.com/office/drawing/2014/chart" uri="{C3380CC4-5D6E-409C-BE32-E72D297353CC}">
              <c16:uniqueId val="{00000000-DB6B-4981-9FBF-80F9F9507D62}"/>
            </c:ext>
          </c:extLst>
        </c:ser>
        <c:ser>
          <c:idx val="1"/>
          <c:order val="1"/>
          <c:tx>
            <c:strRef>
              <c:f>[travelq_cleaned.xlsx]analise!$A$77</c:f>
              <c:strCache>
                <c:ptCount val="1"/>
                <c:pt idx="0">
                  <c:v>2019</c:v>
                </c:pt>
              </c:strCache>
            </c:strRef>
          </c:tx>
          <c:spPr>
            <a:ln w="28575" cap="rnd">
              <a:solidFill>
                <a:schemeClr val="accent3"/>
              </a:solidFill>
              <a:round/>
            </a:ln>
            <a:effectLst/>
          </c:spPr>
          <c:marker>
            <c:symbol val="none"/>
          </c:marker>
          <c:val>
            <c:numRef>
              <c:f>[travelq_cleaned.xlsx]analise!$B$77:$F$77</c:f>
              <c:numCache>
                <c:formatCode>General</c:formatCode>
                <c:ptCount val="5"/>
                <c:pt idx="0">
                  <c:v>598247.03000000061</c:v>
                </c:pt>
                <c:pt idx="1">
                  <c:v>60418.90999999996</c:v>
                </c:pt>
                <c:pt idx="2">
                  <c:v>44878.00999999998</c:v>
                </c:pt>
                <c:pt idx="3">
                  <c:v>6355.7400000000116</c:v>
                </c:pt>
                <c:pt idx="4">
                  <c:v>130398.3</c:v>
                </c:pt>
              </c:numCache>
            </c:numRef>
          </c:val>
          <c:smooth val="0"/>
          <c:extLst>
            <c:ext xmlns:c16="http://schemas.microsoft.com/office/drawing/2014/chart" uri="{C3380CC4-5D6E-409C-BE32-E72D297353CC}">
              <c16:uniqueId val="{00000001-DB6B-4981-9FBF-80F9F9507D62}"/>
            </c:ext>
          </c:extLst>
        </c:ser>
        <c:ser>
          <c:idx val="2"/>
          <c:order val="2"/>
          <c:tx>
            <c:strRef>
              <c:f>[travelq_cleaned.xlsx]analise!$A$78</c:f>
              <c:strCache>
                <c:ptCount val="1"/>
                <c:pt idx="0">
                  <c:v>2020</c:v>
                </c:pt>
              </c:strCache>
            </c:strRef>
          </c:tx>
          <c:spPr>
            <a:ln w="28575" cap="rnd">
              <a:solidFill>
                <a:schemeClr val="accent5"/>
              </a:solidFill>
              <a:round/>
            </a:ln>
            <a:effectLst/>
          </c:spPr>
          <c:marker>
            <c:symbol val="none"/>
          </c:marker>
          <c:val>
            <c:numRef>
              <c:f>[travelq_cleaned.xlsx]analise!$B$78:$F$78</c:f>
              <c:numCache>
                <c:formatCode>General</c:formatCode>
                <c:ptCount val="5"/>
                <c:pt idx="0">
                  <c:v>200087.58000000002</c:v>
                </c:pt>
                <c:pt idx="1">
                  <c:v>18875.43</c:v>
                </c:pt>
                <c:pt idx="2">
                  <c:v>12952.349999999999</c:v>
                </c:pt>
                <c:pt idx="3">
                  <c:v>2798.969999999998</c:v>
                </c:pt>
                <c:pt idx="4">
                  <c:v>40532.76999999999</c:v>
                </c:pt>
              </c:numCache>
            </c:numRef>
          </c:val>
          <c:smooth val="0"/>
          <c:extLst>
            <c:ext xmlns:c16="http://schemas.microsoft.com/office/drawing/2014/chart" uri="{C3380CC4-5D6E-409C-BE32-E72D297353CC}">
              <c16:uniqueId val="{00000002-DB6B-4981-9FBF-80F9F9507D62}"/>
            </c:ext>
          </c:extLst>
        </c:ser>
        <c:dLbls>
          <c:showLegendKey val="0"/>
          <c:showVal val="0"/>
          <c:showCatName val="0"/>
          <c:showSerName val="0"/>
          <c:showPercent val="0"/>
          <c:showBubbleSize val="0"/>
        </c:dLbls>
        <c:smooth val="0"/>
        <c:axId val="652746127"/>
        <c:axId val="652750703"/>
      </c:lineChart>
      <c:catAx>
        <c:axId val="6527461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52750703"/>
        <c:crosses val="autoZero"/>
        <c:auto val="1"/>
        <c:lblAlgn val="ctr"/>
        <c:lblOffset val="100"/>
        <c:noMultiLvlLbl val="0"/>
      </c:catAx>
      <c:valAx>
        <c:axId val="65275070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5274612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CA"/>
              <a:t>National Defence - 2019 </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pieChart>
        <c:varyColors val="1"/>
        <c:dLbls>
          <c:dLblPos val="ctr"/>
          <c:showLegendKey val="0"/>
          <c:showVal val="0"/>
          <c:showCatName val="0"/>
          <c:showSerName val="0"/>
          <c:showPercent val="1"/>
          <c:showBubbleSize val="0"/>
          <c:showLeaderLines val="0"/>
        </c:dLbls>
        <c:firstSliceAng val="0"/>
      </c:pieChart>
      <c:spPr>
        <a:noFill/>
        <a:ln>
          <a:noFill/>
        </a:ln>
        <a:effectLst/>
      </c:spPr>
    </c:plotArea>
    <c:legend>
      <c:legendPos val="r"/>
      <c:layout>
        <c:manualLayout>
          <c:xMode val="edge"/>
          <c:yMode val="edge"/>
          <c:x val="0.74206452318460192"/>
          <c:y val="0.17165354330708663"/>
          <c:w val="0.25515769903762031"/>
          <c:h val="0.828346456692913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2018</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F5B1-41A0-AD17-D523CC87B4F8}"/>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F5B1-41A0-AD17-D523CC87B4F8}"/>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F5B1-41A0-AD17-D523CC87B4F8}"/>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F5B1-41A0-AD17-D523CC87B4F8}"/>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F5B1-41A0-AD17-D523CC87B4F8}"/>
              </c:ext>
            </c:extLst>
          </c:dPt>
          <c:dLbls>
            <c:dLbl>
              <c:idx val="2"/>
              <c:layout>
                <c:manualLayout>
                  <c:x val="8.116907261592296E-2"/>
                  <c:y val="3.681300326705416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F5B1-41A0-AD17-D523CC87B4F8}"/>
                </c:ext>
              </c:extLst>
            </c:dLbl>
            <c:dLbl>
              <c:idx val="3"/>
              <c:layout>
                <c:manualLayout>
                  <c:x val="1.6079396325459266E-2"/>
                  <c:y val="-2.0873719580150968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F5B1-41A0-AD17-D523CC87B4F8}"/>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[travelq_cleaned.xlsx]analise!$B$80:$F$80</c:f>
              <c:strCache>
                <c:ptCount val="5"/>
                <c:pt idx="0">
                  <c:v>airfare</c:v>
                </c:pt>
                <c:pt idx="1">
                  <c:v>meals</c:v>
                </c:pt>
                <c:pt idx="2">
                  <c:v>other_transport</c:v>
                </c:pt>
                <c:pt idx="3">
                  <c:v>other_expenses</c:v>
                </c:pt>
                <c:pt idx="4">
                  <c:v>lodging</c:v>
                </c:pt>
              </c:strCache>
            </c:strRef>
          </c:cat>
          <c:val>
            <c:numRef>
              <c:f>[travelq_cleaned.xlsx]analise!$B$81:$F$81</c:f>
              <c:numCache>
                <c:formatCode>General</c:formatCode>
                <c:ptCount val="5"/>
                <c:pt idx="0">
                  <c:v>3473708.8200000082</c:v>
                </c:pt>
                <c:pt idx="1">
                  <c:v>474849.35000000015</c:v>
                </c:pt>
                <c:pt idx="2">
                  <c:v>159920.8900000001</c:v>
                </c:pt>
                <c:pt idx="3">
                  <c:v>53843.960000000021</c:v>
                </c:pt>
                <c:pt idx="4">
                  <c:v>866956.86999999848</c:v>
                </c:pt>
              </c:numCache>
            </c:numRef>
          </c:val>
          <c:extLst>
            <c:ext xmlns:c16="http://schemas.microsoft.com/office/drawing/2014/chart" uri="{C3380CC4-5D6E-409C-BE32-E72D297353CC}">
              <c16:uniqueId val="{0000000A-F5B1-41A0-AD17-D523CC87B4F8}"/>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2019</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C654-499A-AD39-B2507F29B3FB}"/>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C654-499A-AD39-B2507F29B3FB}"/>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C654-499A-AD39-B2507F29B3FB}"/>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C654-499A-AD39-B2507F29B3FB}"/>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C654-499A-AD39-B2507F29B3FB}"/>
              </c:ext>
            </c:extLst>
          </c:dPt>
          <c:dLbls>
            <c:dLbl>
              <c:idx val="2"/>
              <c:layout>
                <c:manualLayout>
                  <c:x val="7.3153664011176692E-2"/>
                  <c:y val="5.819630756454125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C654-499A-AD39-B2507F29B3FB}"/>
                </c:ext>
              </c:extLst>
            </c:dLbl>
            <c:dLbl>
              <c:idx val="3"/>
              <c:layout>
                <c:manualLayout>
                  <c:x val="1.0116132743680964E-2"/>
                  <c:y val="-1.7809793332594726E-4"/>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C654-499A-AD39-B2507F29B3FB}"/>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[travelq_cleaned.xlsx]analise!$B$80:$F$80</c:f>
              <c:strCache>
                <c:ptCount val="5"/>
                <c:pt idx="0">
                  <c:v>airfare</c:v>
                </c:pt>
                <c:pt idx="1">
                  <c:v>meals</c:v>
                </c:pt>
                <c:pt idx="2">
                  <c:v>other_transport</c:v>
                </c:pt>
                <c:pt idx="3">
                  <c:v>other_expenses</c:v>
                </c:pt>
                <c:pt idx="4">
                  <c:v>lodging</c:v>
                </c:pt>
              </c:strCache>
            </c:strRef>
          </c:cat>
          <c:val>
            <c:numRef>
              <c:f>[travelq_cleaned.xlsx]analise!$B$82:$F$82</c:f>
              <c:numCache>
                <c:formatCode>General</c:formatCode>
                <c:ptCount val="5"/>
                <c:pt idx="0">
                  <c:v>1954364.0999999973</c:v>
                </c:pt>
                <c:pt idx="1">
                  <c:v>254313.98000000027</c:v>
                </c:pt>
                <c:pt idx="2">
                  <c:v>86756.759999999907</c:v>
                </c:pt>
                <c:pt idx="3">
                  <c:v>30620.59</c:v>
                </c:pt>
                <c:pt idx="4">
                  <c:v>419079.40999999963</c:v>
                </c:pt>
              </c:numCache>
            </c:numRef>
          </c:val>
          <c:extLst>
            <c:ext xmlns:c16="http://schemas.microsoft.com/office/drawing/2014/chart" uri="{C3380CC4-5D6E-409C-BE32-E72D297353CC}">
              <c16:uniqueId val="{0000000A-C654-499A-AD39-B2507F29B3FB}"/>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2020</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274F-4FA1-83BD-98D74CA07AE6}"/>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274F-4FA1-83BD-98D74CA07AE6}"/>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274F-4FA1-83BD-98D74CA07AE6}"/>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274F-4FA1-83BD-98D74CA07AE6}"/>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274F-4FA1-83BD-98D74CA07AE6}"/>
              </c:ext>
            </c:extLst>
          </c:dPt>
          <c:dLbls>
            <c:dLbl>
              <c:idx val="2"/>
              <c:layout>
                <c:manualLayout>
                  <c:x val="7.4964278754255209E-2"/>
                  <c:y val="1.1025444904972287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274F-4FA1-83BD-98D74CA07AE6}"/>
                </c:ext>
              </c:extLst>
            </c:dLbl>
            <c:dLbl>
              <c:idx val="3"/>
              <c:layout>
                <c:manualLayout>
                  <c:x val="2.5432531833994684E-2"/>
                  <c:y val="-1.391184984035093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274F-4FA1-83BD-98D74CA07AE6}"/>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[travelq_cleaned.xlsx]analise!$B$80:$F$80</c:f>
              <c:strCache>
                <c:ptCount val="5"/>
                <c:pt idx="0">
                  <c:v>airfare</c:v>
                </c:pt>
                <c:pt idx="1">
                  <c:v>meals</c:v>
                </c:pt>
                <c:pt idx="2">
                  <c:v>other_transport</c:v>
                </c:pt>
                <c:pt idx="3">
                  <c:v>other_expenses</c:v>
                </c:pt>
                <c:pt idx="4">
                  <c:v>lodging</c:v>
                </c:pt>
              </c:strCache>
            </c:strRef>
          </c:cat>
          <c:val>
            <c:numRef>
              <c:f>[travelq_cleaned.xlsx]analise!$B$83:$F$83</c:f>
              <c:numCache>
                <c:formatCode>General</c:formatCode>
                <c:ptCount val="5"/>
                <c:pt idx="0">
                  <c:v>206994.52000000002</c:v>
                </c:pt>
                <c:pt idx="1">
                  <c:v>50035.430000000037</c:v>
                </c:pt>
                <c:pt idx="2">
                  <c:v>17329.680000000004</c:v>
                </c:pt>
                <c:pt idx="3">
                  <c:v>2716.510000000002</c:v>
                </c:pt>
                <c:pt idx="4">
                  <c:v>70710.100000000006</c:v>
                </c:pt>
              </c:numCache>
            </c:numRef>
          </c:val>
          <c:extLst>
            <c:ext xmlns:c16="http://schemas.microsoft.com/office/drawing/2014/chart" uri="{C3380CC4-5D6E-409C-BE32-E72D297353CC}">
              <c16:uniqueId val="{0000000A-274F-4FA1-83BD-98D74CA07AE6}"/>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CA"/>
              <a:t>National Defence - 2020 </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pieChart>
        <c:varyColors val="1"/>
        <c:dLbls>
          <c:dLblPos val="ctr"/>
          <c:showLegendKey val="0"/>
          <c:showVal val="0"/>
          <c:showCatName val="0"/>
          <c:showSerName val="0"/>
          <c:showPercent val="1"/>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2018</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8380-416C-A522-0049233931BC}"/>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8380-416C-A522-0049233931BC}"/>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8380-416C-A522-0049233931BC}"/>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8380-416C-A522-0049233931BC}"/>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8380-416C-A522-0049233931BC}"/>
              </c:ext>
            </c:extLst>
          </c:dPt>
          <c:dLbls>
            <c:dLbl>
              <c:idx val="2"/>
              <c:layout>
                <c:manualLayout>
                  <c:x val="7.7688330003525721E-2"/>
                  <c:y val="5.2512391794338448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8380-416C-A522-0049233931BC}"/>
                </c:ext>
              </c:extLst>
            </c:dLbl>
            <c:dLbl>
              <c:idx val="3"/>
              <c:layout>
                <c:manualLayout>
                  <c:x val="1.4224546558545808E-2"/>
                  <c:y val="-5.5953112398087531E-3"/>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8380-416C-A522-0049233931BC}"/>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[travelq_cleaned.xlsx]analise!$B$75:$F$75</c:f>
              <c:strCache>
                <c:ptCount val="5"/>
                <c:pt idx="0">
                  <c:v>airfare</c:v>
                </c:pt>
                <c:pt idx="1">
                  <c:v>meals</c:v>
                </c:pt>
                <c:pt idx="2">
                  <c:v>other_transport</c:v>
                </c:pt>
                <c:pt idx="3">
                  <c:v>other_expenses</c:v>
                </c:pt>
                <c:pt idx="4">
                  <c:v>lodging</c:v>
                </c:pt>
              </c:strCache>
            </c:strRef>
          </c:cat>
          <c:val>
            <c:numRef>
              <c:f>[travelq_cleaned.xlsx]analise!$B$76:$F$76</c:f>
              <c:numCache>
                <c:formatCode>General</c:formatCode>
                <c:ptCount val="5"/>
                <c:pt idx="0">
                  <c:v>1619876.5800000015</c:v>
                </c:pt>
                <c:pt idx="1">
                  <c:v>155380.47999999995</c:v>
                </c:pt>
                <c:pt idx="2">
                  <c:v>104627.45999999995</c:v>
                </c:pt>
                <c:pt idx="3">
                  <c:v>16666.500000000131</c:v>
                </c:pt>
                <c:pt idx="4">
                  <c:v>357105.93999999954</c:v>
                </c:pt>
              </c:numCache>
            </c:numRef>
          </c:val>
          <c:extLst>
            <c:ext xmlns:c16="http://schemas.microsoft.com/office/drawing/2014/chart" uri="{C3380CC4-5D6E-409C-BE32-E72D297353CC}">
              <c16:uniqueId val="{0000000A-8380-416C-A522-0049233931BC}"/>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CA"/>
              <a:t>2019</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gradFill rotWithShape="1">
                <a:gsLst>
                  <a:gs pos="0">
                    <a:schemeClr val="accent5">
                      <a:shade val="53000"/>
                      <a:tint val="94000"/>
                      <a:satMod val="105000"/>
                      <a:lumMod val="102000"/>
                    </a:schemeClr>
                  </a:gs>
                  <a:gs pos="100000">
                    <a:schemeClr val="accent5">
                      <a:shade val="53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221C-4374-A530-FEFDBB317B80}"/>
              </c:ext>
            </c:extLst>
          </c:dPt>
          <c:dPt>
            <c:idx val="1"/>
            <c:bubble3D val="0"/>
            <c:spPr>
              <a:gradFill rotWithShape="1">
                <a:gsLst>
                  <a:gs pos="0">
                    <a:schemeClr val="accent5">
                      <a:shade val="76000"/>
                      <a:tint val="94000"/>
                      <a:satMod val="105000"/>
                      <a:lumMod val="102000"/>
                    </a:schemeClr>
                  </a:gs>
                  <a:gs pos="100000">
                    <a:schemeClr val="accent5">
                      <a:shade val="76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221C-4374-A530-FEFDBB317B80}"/>
              </c:ext>
            </c:extLst>
          </c:dPt>
          <c:dPt>
            <c:idx val="2"/>
            <c:bubble3D val="0"/>
            <c:spPr>
              <a:gradFill rotWithShape="1">
                <a:gsLst>
                  <a:gs pos="0">
                    <a:schemeClr val="accent5">
                      <a:tint val="94000"/>
                      <a:satMod val="105000"/>
                      <a:lumMod val="102000"/>
                    </a:schemeClr>
                  </a:gs>
                  <a:gs pos="100000">
                    <a:schemeClr val="accent5">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221C-4374-A530-FEFDBB317B80}"/>
              </c:ext>
            </c:extLst>
          </c:dPt>
          <c:dPt>
            <c:idx val="3"/>
            <c:bubble3D val="0"/>
            <c:spPr>
              <a:gradFill rotWithShape="1">
                <a:gsLst>
                  <a:gs pos="0">
                    <a:schemeClr val="accent5">
                      <a:tint val="77000"/>
                      <a:tint val="94000"/>
                      <a:satMod val="105000"/>
                      <a:lumMod val="102000"/>
                    </a:schemeClr>
                  </a:gs>
                  <a:gs pos="100000">
                    <a:schemeClr val="accent5">
                      <a:tint val="77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221C-4374-A530-FEFDBB317B80}"/>
              </c:ext>
            </c:extLst>
          </c:dPt>
          <c:dPt>
            <c:idx val="4"/>
            <c:bubble3D val="0"/>
            <c:spPr>
              <a:gradFill rotWithShape="1">
                <a:gsLst>
                  <a:gs pos="0">
                    <a:schemeClr val="accent5">
                      <a:tint val="54000"/>
                      <a:tint val="94000"/>
                      <a:satMod val="105000"/>
                      <a:lumMod val="102000"/>
                    </a:schemeClr>
                  </a:gs>
                  <a:gs pos="100000">
                    <a:schemeClr val="accent5">
                      <a:tint val="54000"/>
                      <a:shade val="74000"/>
                      <a:satMod val="128000"/>
                      <a:lumMod val="10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221C-4374-A530-FEFDBB317B80}"/>
              </c:ext>
            </c:extLst>
          </c:dPt>
          <c:dLbls>
            <c:dLbl>
              <c:idx val="2"/>
              <c:layout>
                <c:manualLayout>
                  <c:x val="8.9189451318585133E-2"/>
                  <c:y val="2.8432798278943672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221C-4374-A530-FEFDBB317B80}"/>
                </c:ext>
              </c:extLst>
            </c:dLbl>
            <c:dLbl>
              <c:idx val="3"/>
              <c:layout>
                <c:manualLayout>
                  <c:x val="1.8475490563679541E-2"/>
                  <c:y val="-1.1400796314769252E-2"/>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221C-4374-A530-FEFDBB317B8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[travelq_cleaned.xlsx]analise!$B$75:$F$75</c:f>
              <c:strCache>
                <c:ptCount val="5"/>
                <c:pt idx="0">
                  <c:v>airfare</c:v>
                </c:pt>
                <c:pt idx="1">
                  <c:v>meals</c:v>
                </c:pt>
                <c:pt idx="2">
                  <c:v>other_transport</c:v>
                </c:pt>
                <c:pt idx="3">
                  <c:v>other_expenses</c:v>
                </c:pt>
                <c:pt idx="4">
                  <c:v>lodging</c:v>
                </c:pt>
              </c:strCache>
            </c:strRef>
          </c:cat>
          <c:val>
            <c:numRef>
              <c:f>[travelq_cleaned.xlsx]analise!$B$77:$F$77</c:f>
              <c:numCache>
                <c:formatCode>General</c:formatCode>
                <c:ptCount val="5"/>
                <c:pt idx="0">
                  <c:v>598247.03000000061</c:v>
                </c:pt>
                <c:pt idx="1">
                  <c:v>60418.90999999996</c:v>
                </c:pt>
                <c:pt idx="2">
                  <c:v>44878.00999999998</c:v>
                </c:pt>
                <c:pt idx="3">
                  <c:v>6355.7400000000116</c:v>
                </c:pt>
                <c:pt idx="4">
                  <c:v>130398.3</c:v>
                </c:pt>
              </c:numCache>
            </c:numRef>
          </c:val>
          <c:extLst>
            <c:ext xmlns:c16="http://schemas.microsoft.com/office/drawing/2014/chart" uri="{C3380CC4-5D6E-409C-BE32-E72D297353CC}">
              <c16:uniqueId val="{0000000A-221C-4374-A530-FEFDBB317B80}"/>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withinLinear" id="18">
  <a:schemeClr val="accent5"/>
</cs:colorStyle>
</file>

<file path=ppt/charts/colors11.xml><?xml version="1.0" encoding="utf-8"?>
<cs:colorStyle xmlns:cs="http://schemas.microsoft.com/office/drawing/2012/chartStyle" xmlns:a="http://schemas.openxmlformats.org/drawingml/2006/main" meth="withinLinear" id="18">
  <a:schemeClr val="accent5"/>
</cs:colorStyle>
</file>

<file path=ppt/charts/colors12.xml><?xml version="1.0" encoding="utf-8"?>
<cs:colorStyle xmlns:cs="http://schemas.microsoft.com/office/drawing/2012/chartStyle" xmlns:a="http://schemas.openxmlformats.org/drawingml/2006/main" meth="withinLinear" id="18">
  <a:schemeClr val="accent5"/>
</cs:colorStyle>
</file>

<file path=ppt/charts/colors13.xml><?xml version="1.0" encoding="utf-8"?>
<cs:colorStyle xmlns:cs="http://schemas.microsoft.com/office/drawing/2012/chartStyle" xmlns:a="http://schemas.openxmlformats.org/drawingml/2006/main" meth="withinLinear" id="18">
  <a:schemeClr val="accent5"/>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withinLinear" id="18">
  <a:schemeClr val="accent5"/>
</cs:colorStyle>
</file>

<file path=ppt/charts/colors16.xml><?xml version="1.0" encoding="utf-8"?>
<cs:colorStyle xmlns:cs="http://schemas.microsoft.com/office/drawing/2012/chartStyle" xmlns:a="http://schemas.openxmlformats.org/drawingml/2006/main" meth="withinLinear" id="18">
  <a:schemeClr val="accent5"/>
</cs:colorStyle>
</file>

<file path=ppt/charts/colors17.xml><?xml version="1.0" encoding="utf-8"?>
<cs:colorStyle xmlns:cs="http://schemas.microsoft.com/office/drawing/2012/chartStyle" xmlns:a="http://schemas.openxmlformats.org/drawingml/2006/main" meth="withinLinear" id="18">
  <a:schemeClr val="accent5"/>
</cs:colorStyle>
</file>

<file path=ppt/charts/colors18.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withinLinear" id="18">
  <a:schemeClr val="accent5"/>
</cs:colorStyle>
</file>

<file path=ppt/charts/colors6.xml><?xml version="1.0" encoding="utf-8"?>
<cs:colorStyle xmlns:cs="http://schemas.microsoft.com/office/drawing/2012/chartStyle" xmlns:a="http://schemas.openxmlformats.org/drawingml/2006/main" meth="withinLinear" id="18">
  <a:schemeClr val="accent5"/>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withinLinear" id="18">
  <a:schemeClr val="accent5"/>
</cs:colorStyle>
</file>

<file path=ppt/charts/colors9.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10.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1.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2.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3.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4.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15.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6.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7.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8.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media/image1.jpeg>
</file>

<file path=ppt/media/image10.png>
</file>

<file path=ppt/media/image12.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2/26/2021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2/26/2021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2/26/2021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2/26/2021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2/26/2021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2/26/2021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2/26/2021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2/26/2021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2/26/2021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2/26/2021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2/26/2021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2/26/2021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 Id="rId9" Type="http://schemas.openxmlformats.org/officeDocument/2006/relationships/hyperlink" Target="https://open.canada.ca/data/en/dataset/009f9a49-c2d9-4d29-a6d4-1a228da335ce" TargetMode="External"/></Relationships>
</file>

<file path=ppt/slides/_rels/slide10.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chart" Target="../charts/chart13.xml"/><Relationship Id="rId4" Type="http://schemas.openxmlformats.org/officeDocument/2006/relationships/chart" Target="../charts/chart12.xml"/></Relationships>
</file>

<file path=ppt/slides/_rels/slide11.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chart" Target="../charts/chart15.xml"/></Relationships>
</file>

<file path=ppt/slides/_rels/slide12.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20.xml"/><Relationship Id="rId2" Type="http://schemas.openxmlformats.org/officeDocument/2006/relationships/chart" Target="../charts/chart19.xml"/><Relationship Id="rId1" Type="http://schemas.openxmlformats.org/officeDocument/2006/relationships/slideLayout" Target="../slideLayouts/slideLayout2.xml"/><Relationship Id="rId4" Type="http://schemas.openxmlformats.org/officeDocument/2006/relationships/chart" Target="../charts/chart2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emf"/><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chart" Target="../charts/chart10.xml"/><Relationship Id="rId5" Type="http://schemas.openxmlformats.org/officeDocument/2006/relationships/chart" Target="../charts/chart9.xml"/><Relationship Id="rId4" Type="http://schemas.openxmlformats.org/officeDocument/2006/relationships/chart" Target="../charts/char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9" name="AutoShape 2" descr="SAIT Logo ">
            <a:extLst>
              <a:ext uri="{FF2B5EF4-FFF2-40B4-BE49-F238E27FC236}">
                <a16:creationId xmlns:a16="http://schemas.microsoft.com/office/drawing/2014/main" id="{DEDE476C-DDC2-4106-8CB4-886784166B8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69" name="Picture 4" descr="SAIT">
            <a:extLst>
              <a:ext uri="{FF2B5EF4-FFF2-40B4-BE49-F238E27FC236}">
                <a16:creationId xmlns:a16="http://schemas.microsoft.com/office/drawing/2014/main" id="{C52C3802-ABB2-43D2-A282-888D2B0E4B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58352640-9141-4CB4-9E64-841DE3229897}"/>
              </a:ext>
            </a:extLst>
          </p:cNvPr>
          <p:cNvPicPr>
            <a:picLocks noChangeAspect="1"/>
          </p:cNvPicPr>
          <p:nvPr/>
        </p:nvPicPr>
        <p:blipFill>
          <a:blip r:embed="rId6"/>
          <a:stretch>
            <a:fillRect/>
          </a:stretch>
        </p:blipFill>
        <p:spPr>
          <a:xfrm>
            <a:off x="238125" y="927698"/>
            <a:ext cx="5445892" cy="5053281"/>
          </a:xfrm>
          <a:prstGeom prst="rect">
            <a:avLst/>
          </a:prstGeom>
        </p:spPr>
      </p:pic>
      <p:pic>
        <p:nvPicPr>
          <p:cNvPr id="74" name="Picture 73">
            <a:extLst>
              <a:ext uri="{FF2B5EF4-FFF2-40B4-BE49-F238E27FC236}">
                <a16:creationId xmlns:a16="http://schemas.microsoft.com/office/drawing/2014/main" id="{E869A34A-9837-49C2-888A-B1F58323AF88}"/>
              </a:ext>
            </a:extLst>
          </p:cNvPr>
          <p:cNvPicPr>
            <a:picLocks noChangeAspect="1"/>
          </p:cNvPicPr>
          <p:nvPr/>
        </p:nvPicPr>
        <p:blipFill>
          <a:blip r:embed="rId7"/>
          <a:stretch>
            <a:fillRect/>
          </a:stretch>
        </p:blipFill>
        <p:spPr>
          <a:xfrm>
            <a:off x="5864993" y="527051"/>
            <a:ext cx="1610583" cy="2827338"/>
          </a:xfrm>
          <a:prstGeom prst="rect">
            <a:avLst/>
          </a:prstGeom>
        </p:spPr>
      </p:pic>
      <p:pic>
        <p:nvPicPr>
          <p:cNvPr id="75" name="Picture 74">
            <a:extLst>
              <a:ext uri="{FF2B5EF4-FFF2-40B4-BE49-F238E27FC236}">
                <a16:creationId xmlns:a16="http://schemas.microsoft.com/office/drawing/2014/main" id="{D50C92C8-BD1B-47CC-B8BC-460AD38623EC}"/>
              </a:ext>
            </a:extLst>
          </p:cNvPr>
          <p:cNvPicPr>
            <a:picLocks noChangeAspect="1"/>
          </p:cNvPicPr>
          <p:nvPr/>
        </p:nvPicPr>
        <p:blipFill>
          <a:blip r:embed="rId8"/>
          <a:stretch>
            <a:fillRect/>
          </a:stretch>
        </p:blipFill>
        <p:spPr>
          <a:xfrm>
            <a:off x="5870373" y="3705447"/>
            <a:ext cx="1610583" cy="2541143"/>
          </a:xfrm>
          <a:prstGeom prst="rect">
            <a:avLst/>
          </a:prstGeom>
        </p:spPr>
      </p:pic>
      <p:sp>
        <p:nvSpPr>
          <p:cNvPr id="76" name="Content Placeholder 2">
            <a:extLst>
              <a:ext uri="{FF2B5EF4-FFF2-40B4-BE49-F238E27FC236}">
                <a16:creationId xmlns:a16="http://schemas.microsoft.com/office/drawing/2014/main" id="{13885EB0-BCE1-42B0-B8A4-6A3DA3EDA783}"/>
              </a:ext>
            </a:extLst>
          </p:cNvPr>
          <p:cNvSpPr>
            <a:spLocks noGrp="1"/>
          </p:cNvSpPr>
          <p:nvPr>
            <p:ph idx="1"/>
          </p:nvPr>
        </p:nvSpPr>
        <p:spPr>
          <a:xfrm>
            <a:off x="7691056" y="2016919"/>
            <a:ext cx="4222573" cy="3541712"/>
          </a:xfrm>
        </p:spPr>
        <p:txBody>
          <a:bodyPr>
            <a:noAutofit/>
          </a:bodyPr>
          <a:lstStyle/>
          <a:p>
            <a:pPr>
              <a:lnSpc>
                <a:spcPct val="110000"/>
              </a:lnSpc>
            </a:pPr>
            <a:r>
              <a:rPr lang="en-US" sz="1800" dirty="0">
                <a:effectLst/>
              </a:rPr>
              <a:t>Our group used </a:t>
            </a:r>
            <a:r>
              <a:rPr lang="en-US" sz="1800" dirty="0">
                <a:effectLst/>
                <a:hlinkClick r:id="rId9">
                  <a:extLst>
                    <a:ext uri="{A12FA001-AC4F-418D-AE19-62706E023703}">
                      <ahyp:hlinkClr xmlns:ahyp="http://schemas.microsoft.com/office/drawing/2018/hyperlinkcolor" val="tx"/>
                    </a:ext>
                  </a:extLst>
                </a:hlinkClick>
              </a:rPr>
              <a:t>open.canada.ca</a:t>
            </a:r>
            <a:endParaRPr lang="en-US" sz="1800" dirty="0">
              <a:effectLst/>
            </a:endParaRPr>
          </a:p>
          <a:p>
            <a:pPr>
              <a:lnSpc>
                <a:spcPct val="110000"/>
              </a:lnSpc>
            </a:pPr>
            <a:r>
              <a:rPr lang="en-US" sz="1800" dirty="0">
                <a:effectLst/>
              </a:rPr>
              <a:t>This dataset consolidates all the Travel Expense reports submitted by federal institutions.</a:t>
            </a:r>
          </a:p>
          <a:p>
            <a:pPr>
              <a:lnSpc>
                <a:spcPct val="110000"/>
              </a:lnSpc>
            </a:pPr>
            <a:r>
              <a:rPr lang="en-US" sz="1800" dirty="0">
                <a:effectLst/>
              </a:rPr>
              <a:t>It is important to note that the government is interested in reducing expenses, reason enough to collect this data year to year.</a:t>
            </a:r>
          </a:p>
          <a:p>
            <a:pPr>
              <a:lnSpc>
                <a:spcPct val="110000"/>
              </a:lnSpc>
            </a:pPr>
            <a:r>
              <a:rPr lang="en-US" sz="1800" dirty="0">
                <a:effectLst/>
              </a:rPr>
              <a:t>Travel Expenses</a:t>
            </a:r>
            <a:r>
              <a:rPr lang="en-US" sz="1800" b="1" dirty="0">
                <a:effectLst/>
              </a:rPr>
              <a:t>:</a:t>
            </a:r>
            <a:r>
              <a:rPr lang="en-US" sz="1800" dirty="0">
                <a:effectLst/>
              </a:rPr>
              <a:t> The rules and principles are outlined in the Policies for Ministers' Offices, in Treasury Board's Travel Directive and Special Travel Authorities. </a:t>
            </a:r>
          </a:p>
        </p:txBody>
      </p:sp>
      <p:sp>
        <p:nvSpPr>
          <p:cNvPr id="78" name="Title 1">
            <a:extLst>
              <a:ext uri="{FF2B5EF4-FFF2-40B4-BE49-F238E27FC236}">
                <a16:creationId xmlns:a16="http://schemas.microsoft.com/office/drawing/2014/main" id="{F315F389-6189-46B1-B152-460D289ED8D1}"/>
              </a:ext>
            </a:extLst>
          </p:cNvPr>
          <p:cNvSpPr txBox="1">
            <a:spLocks/>
          </p:cNvSpPr>
          <p:nvPr/>
        </p:nvSpPr>
        <p:spPr>
          <a:xfrm>
            <a:off x="7550563" y="265907"/>
            <a:ext cx="4641436" cy="15966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3200" dirty="0">
                <a:effectLst>
                  <a:glow rad="63500">
                    <a:srgbClr val="09055B">
                      <a:alpha val="40000"/>
                    </a:srgbClr>
                  </a:glow>
                  <a:outerShdw blurRad="50800" dist="50800" dir="5400000" algn="ctr" rotWithShape="0">
                    <a:srgbClr val="000000">
                      <a:alpha val="5000"/>
                    </a:srgbClr>
                  </a:outerShdw>
                </a:effectLst>
              </a:rPr>
              <a:t>Proactive disclosure: travel expenses</a:t>
            </a:r>
            <a:endParaRPr lang="en-CA" sz="3200" dirty="0">
              <a:effectLst>
                <a:glow rad="63500">
                  <a:srgbClr val="09055B">
                    <a:alpha val="40000"/>
                  </a:srgbClr>
                </a:glow>
                <a:outerShdw blurRad="50800" dist="50800" dir="5400000" algn="ctr" rotWithShape="0">
                  <a:srgbClr val="000000">
                    <a:alpha val="5000"/>
                  </a:srgbClr>
                </a:outerShdw>
              </a:effectLst>
            </a:endParaRPr>
          </a:p>
        </p:txBody>
      </p:sp>
    </p:spTree>
    <p:extLst>
      <p:ext uri="{BB962C8B-B14F-4D97-AF65-F5344CB8AC3E}">
        <p14:creationId xmlns:p14="http://schemas.microsoft.com/office/powerpoint/2010/main" val="1094849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4" descr="SAIT">
            <a:extLst>
              <a:ext uri="{FF2B5EF4-FFF2-40B4-BE49-F238E27FC236}">
                <a16:creationId xmlns:a16="http://schemas.microsoft.com/office/drawing/2014/main" id="{6A94E927-94C3-4FF8-94E1-88A13B038F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
            <a:extLst>
              <a:ext uri="{FF2B5EF4-FFF2-40B4-BE49-F238E27FC236}">
                <a16:creationId xmlns:a16="http://schemas.microsoft.com/office/drawing/2014/main" id="{737B5CDA-AC30-4C64-B373-04461EA65E84}"/>
              </a:ext>
            </a:extLst>
          </p:cNvPr>
          <p:cNvSpPr>
            <a:spLocks noGrp="1"/>
          </p:cNvSpPr>
          <p:nvPr>
            <p:ph type="title"/>
          </p:nvPr>
        </p:nvSpPr>
        <p:spPr>
          <a:xfrm>
            <a:off x="1143001" y="120679"/>
            <a:ext cx="9905998" cy="1478570"/>
          </a:xfrm>
        </p:spPr>
        <p:txBody>
          <a:bodyPr>
            <a:normAutofit/>
          </a:bodyPr>
          <a:lstStyle/>
          <a:p>
            <a:pPr algn="ctr"/>
            <a:r>
              <a:rPr lang="en-US" sz="2400" dirty="0">
                <a:effectLst>
                  <a:glow rad="63500">
                    <a:schemeClr val="accent5">
                      <a:lumMod val="50000"/>
                      <a:alpha val="40000"/>
                    </a:schemeClr>
                  </a:glow>
                </a:effectLst>
              </a:rPr>
              <a:t>Question 1: which factions of the government spent the most?</a:t>
            </a:r>
            <a:br>
              <a:rPr lang="en-US" sz="2400" dirty="0">
                <a:effectLst>
                  <a:glow rad="63500">
                    <a:schemeClr val="accent5">
                      <a:lumMod val="50000"/>
                      <a:alpha val="40000"/>
                    </a:schemeClr>
                  </a:glow>
                </a:effectLst>
              </a:rPr>
            </a:br>
            <a:r>
              <a:rPr lang="en-US" sz="2800" dirty="0">
                <a:effectLst>
                  <a:glow rad="63500">
                    <a:schemeClr val="accent5">
                      <a:lumMod val="50000"/>
                      <a:alpha val="40000"/>
                    </a:schemeClr>
                  </a:glow>
                </a:effectLst>
              </a:rPr>
              <a:t>#3 – innovation, science and economic development</a:t>
            </a:r>
            <a:endParaRPr lang="en-CA" sz="2400" dirty="0">
              <a:effectLst>
                <a:glow rad="63500">
                  <a:schemeClr val="accent5">
                    <a:lumMod val="50000"/>
                    <a:alpha val="40000"/>
                  </a:schemeClr>
                </a:glow>
              </a:effectLst>
            </a:endParaRPr>
          </a:p>
        </p:txBody>
      </p:sp>
      <p:graphicFrame>
        <p:nvGraphicFramePr>
          <p:cNvPr id="14" name="Chart 13">
            <a:extLst>
              <a:ext uri="{FF2B5EF4-FFF2-40B4-BE49-F238E27FC236}">
                <a16:creationId xmlns:a16="http://schemas.microsoft.com/office/drawing/2014/main" id="{F25AD945-B642-452B-B267-816343003789}"/>
              </a:ext>
            </a:extLst>
          </p:cNvPr>
          <p:cNvGraphicFramePr>
            <a:graphicFrameLocks/>
          </p:cNvGraphicFramePr>
          <p:nvPr>
            <p:extLst>
              <p:ext uri="{D42A27DB-BD31-4B8C-83A1-F6EECF244321}">
                <p14:modId xmlns:p14="http://schemas.microsoft.com/office/powerpoint/2010/main" val="1165674095"/>
              </p:ext>
            </p:extLst>
          </p:nvPr>
        </p:nvGraphicFramePr>
        <p:xfrm>
          <a:off x="198889" y="1113772"/>
          <a:ext cx="5705474" cy="323849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6" name="Chart 15">
            <a:extLst>
              <a:ext uri="{FF2B5EF4-FFF2-40B4-BE49-F238E27FC236}">
                <a16:creationId xmlns:a16="http://schemas.microsoft.com/office/drawing/2014/main" id="{2D5048E4-31EB-4260-BFE8-08AFC45CAC9E}"/>
              </a:ext>
            </a:extLst>
          </p:cNvPr>
          <p:cNvGraphicFramePr>
            <a:graphicFrameLocks/>
          </p:cNvGraphicFramePr>
          <p:nvPr>
            <p:extLst>
              <p:ext uri="{D42A27DB-BD31-4B8C-83A1-F6EECF244321}">
                <p14:modId xmlns:p14="http://schemas.microsoft.com/office/powerpoint/2010/main" val="1112310135"/>
              </p:ext>
            </p:extLst>
          </p:nvPr>
        </p:nvGraphicFramePr>
        <p:xfrm>
          <a:off x="6028190" y="1113772"/>
          <a:ext cx="5333994" cy="323849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9" name="Chart 18">
            <a:extLst>
              <a:ext uri="{FF2B5EF4-FFF2-40B4-BE49-F238E27FC236}">
                <a16:creationId xmlns:a16="http://schemas.microsoft.com/office/drawing/2014/main" id="{C10A1E97-48E3-46D4-B3E1-80F1376CF5AB}"/>
              </a:ext>
            </a:extLst>
          </p:cNvPr>
          <p:cNvGraphicFramePr>
            <a:graphicFrameLocks/>
          </p:cNvGraphicFramePr>
          <p:nvPr>
            <p:extLst>
              <p:ext uri="{D42A27DB-BD31-4B8C-83A1-F6EECF244321}">
                <p14:modId xmlns:p14="http://schemas.microsoft.com/office/powerpoint/2010/main" val="2703448011"/>
              </p:ext>
            </p:extLst>
          </p:nvPr>
        </p:nvGraphicFramePr>
        <p:xfrm>
          <a:off x="3123066" y="3628368"/>
          <a:ext cx="5572121" cy="323849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16161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1C344-076E-4021-9C1F-D45C25A45F1A}"/>
              </a:ext>
            </a:extLst>
          </p:cNvPr>
          <p:cNvSpPr>
            <a:spLocks noGrp="1"/>
          </p:cNvSpPr>
          <p:nvPr>
            <p:ph type="title"/>
          </p:nvPr>
        </p:nvSpPr>
        <p:spPr>
          <a:xfrm>
            <a:off x="1143001" y="224770"/>
            <a:ext cx="9905998" cy="1112688"/>
          </a:xfrm>
        </p:spPr>
        <p:txBody>
          <a:bodyPr>
            <a:normAutofit/>
          </a:bodyPr>
          <a:lstStyle/>
          <a:p>
            <a:pPr algn="ctr"/>
            <a:r>
              <a:rPr lang="en-US" sz="2400" dirty="0">
                <a:effectLst>
                  <a:glow rad="63500">
                    <a:schemeClr val="accent5">
                      <a:lumMod val="50000"/>
                      <a:alpha val="40000"/>
                    </a:schemeClr>
                  </a:glow>
                </a:effectLst>
              </a:rPr>
              <a:t>Question 2: Where are the majority of Travel expenses going?</a:t>
            </a:r>
            <a:endParaRPr lang="en-CA" sz="2400" dirty="0">
              <a:effectLst>
                <a:glow rad="63500">
                  <a:schemeClr val="accent5">
                    <a:lumMod val="50000"/>
                    <a:alpha val="40000"/>
                  </a:schemeClr>
                </a:glow>
              </a:effectLst>
            </a:endParaRPr>
          </a:p>
        </p:txBody>
      </p:sp>
      <p:pic>
        <p:nvPicPr>
          <p:cNvPr id="10" name="Picture 4" descr="SAIT">
            <a:extLst>
              <a:ext uri="{FF2B5EF4-FFF2-40B4-BE49-F238E27FC236}">
                <a16:creationId xmlns:a16="http://schemas.microsoft.com/office/drawing/2014/main" id="{6A94E927-94C3-4FF8-94E1-88A13B038F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7" name="Chart 16">
            <a:extLst>
              <a:ext uri="{FF2B5EF4-FFF2-40B4-BE49-F238E27FC236}">
                <a16:creationId xmlns:a16="http://schemas.microsoft.com/office/drawing/2014/main" id="{F42FEF97-C29B-4946-BDDB-5810D677C04E}"/>
              </a:ext>
            </a:extLst>
          </p:cNvPr>
          <p:cNvGraphicFramePr>
            <a:graphicFrameLocks/>
          </p:cNvGraphicFramePr>
          <p:nvPr/>
        </p:nvGraphicFramePr>
        <p:xfrm>
          <a:off x="7092315" y="1337458"/>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91FD059B-800C-483C-8C7A-F3EA5908B98B}"/>
              </a:ext>
            </a:extLst>
          </p:cNvPr>
          <p:cNvGraphicFramePr>
            <a:graphicFrameLocks/>
          </p:cNvGraphicFramePr>
          <p:nvPr>
            <p:extLst>
              <p:ext uri="{D42A27DB-BD31-4B8C-83A1-F6EECF244321}">
                <p14:modId xmlns:p14="http://schemas.microsoft.com/office/powerpoint/2010/main" val="2364059223"/>
              </p:ext>
            </p:extLst>
          </p:nvPr>
        </p:nvGraphicFramePr>
        <p:xfrm>
          <a:off x="527685" y="1098521"/>
          <a:ext cx="4276725" cy="340042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Chart 5">
            <a:extLst>
              <a:ext uri="{FF2B5EF4-FFF2-40B4-BE49-F238E27FC236}">
                <a16:creationId xmlns:a16="http://schemas.microsoft.com/office/drawing/2014/main" id="{BB79070A-86F6-479E-8359-B68FC1F45C87}"/>
              </a:ext>
            </a:extLst>
          </p:cNvPr>
          <p:cNvGraphicFramePr>
            <a:graphicFrameLocks/>
          </p:cNvGraphicFramePr>
          <p:nvPr>
            <p:extLst>
              <p:ext uri="{D42A27DB-BD31-4B8C-83A1-F6EECF244321}">
                <p14:modId xmlns:p14="http://schemas.microsoft.com/office/powerpoint/2010/main" val="2033667377"/>
              </p:ext>
            </p:extLst>
          </p:nvPr>
        </p:nvGraphicFramePr>
        <p:xfrm>
          <a:off x="6604635" y="1098521"/>
          <a:ext cx="4922837" cy="317182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hart 6">
            <a:extLst>
              <a:ext uri="{FF2B5EF4-FFF2-40B4-BE49-F238E27FC236}">
                <a16:creationId xmlns:a16="http://schemas.microsoft.com/office/drawing/2014/main" id="{CACF8343-F1FD-4907-93E8-22B7CE46B9B2}"/>
              </a:ext>
            </a:extLst>
          </p:cNvPr>
          <p:cNvGraphicFramePr>
            <a:graphicFrameLocks/>
          </p:cNvGraphicFramePr>
          <p:nvPr>
            <p:extLst>
              <p:ext uri="{D42A27DB-BD31-4B8C-83A1-F6EECF244321}">
                <p14:modId xmlns:p14="http://schemas.microsoft.com/office/powerpoint/2010/main" val="4115533252"/>
              </p:ext>
            </p:extLst>
          </p:nvPr>
        </p:nvGraphicFramePr>
        <p:xfrm>
          <a:off x="3632835" y="3451196"/>
          <a:ext cx="4751387" cy="3286125"/>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399093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3FD23DDE-2278-45FF-B0D1-420FAB23901F}"/>
              </a:ext>
            </a:extLst>
          </p:cNvPr>
          <p:cNvGraphicFramePr>
            <a:graphicFrameLocks noGrp="1"/>
          </p:cNvGraphicFramePr>
          <p:nvPr>
            <p:extLst>
              <p:ext uri="{D42A27DB-BD31-4B8C-83A1-F6EECF244321}">
                <p14:modId xmlns:p14="http://schemas.microsoft.com/office/powerpoint/2010/main" val="3855718682"/>
              </p:ext>
            </p:extLst>
          </p:nvPr>
        </p:nvGraphicFramePr>
        <p:xfrm>
          <a:off x="1254252" y="1433906"/>
          <a:ext cx="9156700" cy="1097280"/>
        </p:xfrm>
        <a:graphic>
          <a:graphicData uri="http://schemas.openxmlformats.org/drawingml/2006/table">
            <a:tbl>
              <a:tblPr>
                <a:tableStyleId>{5C22544A-7EE6-4342-B048-85BDC9FD1C3A}</a:tableStyleId>
              </a:tblPr>
              <a:tblGrid>
                <a:gridCol w="1092200">
                  <a:extLst>
                    <a:ext uri="{9D8B030D-6E8A-4147-A177-3AD203B41FA5}">
                      <a16:colId xmlns:a16="http://schemas.microsoft.com/office/drawing/2014/main" val="232681996"/>
                    </a:ext>
                  </a:extLst>
                </a:gridCol>
                <a:gridCol w="1612900">
                  <a:extLst>
                    <a:ext uri="{9D8B030D-6E8A-4147-A177-3AD203B41FA5}">
                      <a16:colId xmlns:a16="http://schemas.microsoft.com/office/drawing/2014/main" val="2519497174"/>
                    </a:ext>
                  </a:extLst>
                </a:gridCol>
                <a:gridCol w="1612900">
                  <a:extLst>
                    <a:ext uri="{9D8B030D-6E8A-4147-A177-3AD203B41FA5}">
                      <a16:colId xmlns:a16="http://schemas.microsoft.com/office/drawing/2014/main" val="539897776"/>
                    </a:ext>
                  </a:extLst>
                </a:gridCol>
                <a:gridCol w="1612900">
                  <a:extLst>
                    <a:ext uri="{9D8B030D-6E8A-4147-A177-3AD203B41FA5}">
                      <a16:colId xmlns:a16="http://schemas.microsoft.com/office/drawing/2014/main" val="2966718426"/>
                    </a:ext>
                  </a:extLst>
                </a:gridCol>
                <a:gridCol w="1612900">
                  <a:extLst>
                    <a:ext uri="{9D8B030D-6E8A-4147-A177-3AD203B41FA5}">
                      <a16:colId xmlns:a16="http://schemas.microsoft.com/office/drawing/2014/main" val="2985186905"/>
                    </a:ext>
                  </a:extLst>
                </a:gridCol>
                <a:gridCol w="1612900">
                  <a:extLst>
                    <a:ext uri="{9D8B030D-6E8A-4147-A177-3AD203B41FA5}">
                      <a16:colId xmlns:a16="http://schemas.microsoft.com/office/drawing/2014/main" val="2124340023"/>
                    </a:ext>
                  </a:extLst>
                </a:gridCol>
              </a:tblGrid>
              <a:tr h="182880">
                <a:tc>
                  <a:txBody>
                    <a:bodyPr/>
                    <a:lstStyle/>
                    <a:p>
                      <a:pPr algn="l" fontAlgn="b"/>
                      <a:r>
                        <a:rPr lang="en-CA" sz="1100" u="none" strike="noStrike">
                          <a:effectLst/>
                        </a:rPr>
                        <a:t>Year</a:t>
                      </a:r>
                      <a:endParaRPr lang="en-CA" sz="1100" b="1" i="0" u="none" strike="noStrike">
                        <a:solidFill>
                          <a:srgbClr val="FFFFFF"/>
                        </a:solidFill>
                        <a:effectLst/>
                        <a:latin typeface="Calibri" panose="020F0502020204030204" pitchFamily="34" charset="0"/>
                      </a:endParaRPr>
                    </a:p>
                  </a:txBody>
                  <a:tcPr marL="7620" marR="7620" marT="7620" marB="0" anchor="b"/>
                </a:tc>
                <a:tc>
                  <a:txBody>
                    <a:bodyPr/>
                    <a:lstStyle/>
                    <a:p>
                      <a:pPr algn="l" fontAlgn="b"/>
                      <a:r>
                        <a:rPr lang="en-CA" sz="1100" u="none" strike="noStrike">
                          <a:effectLst/>
                        </a:rPr>
                        <a:t>airfare</a:t>
                      </a:r>
                      <a:endParaRPr lang="en-CA" sz="1100" b="1" i="0" u="none" strike="noStrike">
                        <a:solidFill>
                          <a:srgbClr val="FFFFFF"/>
                        </a:solidFill>
                        <a:effectLst/>
                        <a:latin typeface="Calibri" panose="020F0502020204030204" pitchFamily="34" charset="0"/>
                      </a:endParaRPr>
                    </a:p>
                  </a:txBody>
                  <a:tcPr marL="7620" marR="7620" marT="7620" marB="0" anchor="b"/>
                </a:tc>
                <a:tc>
                  <a:txBody>
                    <a:bodyPr/>
                    <a:lstStyle/>
                    <a:p>
                      <a:pPr algn="l" fontAlgn="b"/>
                      <a:r>
                        <a:rPr lang="en-CA" sz="1100" u="none" strike="noStrike">
                          <a:effectLst/>
                        </a:rPr>
                        <a:t>meals</a:t>
                      </a:r>
                      <a:endParaRPr lang="en-CA" sz="1100" b="1" i="0" u="none" strike="noStrike">
                        <a:solidFill>
                          <a:srgbClr val="FFFFFF"/>
                        </a:solidFill>
                        <a:effectLst/>
                        <a:latin typeface="Calibri" panose="020F0502020204030204" pitchFamily="34" charset="0"/>
                      </a:endParaRPr>
                    </a:p>
                  </a:txBody>
                  <a:tcPr marL="7620" marR="7620" marT="7620" marB="0" anchor="b"/>
                </a:tc>
                <a:tc>
                  <a:txBody>
                    <a:bodyPr/>
                    <a:lstStyle/>
                    <a:p>
                      <a:pPr algn="l" fontAlgn="b"/>
                      <a:r>
                        <a:rPr lang="en-CA" sz="1100" u="none" strike="noStrike">
                          <a:effectLst/>
                        </a:rPr>
                        <a:t>other_transport</a:t>
                      </a:r>
                      <a:endParaRPr lang="en-CA" sz="1100" b="1" i="0" u="none" strike="noStrike">
                        <a:solidFill>
                          <a:srgbClr val="FFFFFF"/>
                        </a:solidFill>
                        <a:effectLst/>
                        <a:latin typeface="Calibri" panose="020F0502020204030204" pitchFamily="34" charset="0"/>
                      </a:endParaRPr>
                    </a:p>
                  </a:txBody>
                  <a:tcPr marL="7620" marR="7620" marT="7620" marB="0" anchor="b"/>
                </a:tc>
                <a:tc>
                  <a:txBody>
                    <a:bodyPr/>
                    <a:lstStyle/>
                    <a:p>
                      <a:pPr algn="l" fontAlgn="b"/>
                      <a:r>
                        <a:rPr lang="en-CA" sz="1100" u="none" strike="noStrike">
                          <a:effectLst/>
                        </a:rPr>
                        <a:t>other_expenses</a:t>
                      </a:r>
                      <a:endParaRPr lang="en-CA" sz="1100" b="1" i="0" u="none" strike="noStrike">
                        <a:solidFill>
                          <a:srgbClr val="FFFFFF"/>
                        </a:solidFill>
                        <a:effectLst/>
                        <a:latin typeface="Calibri" panose="020F0502020204030204" pitchFamily="34" charset="0"/>
                      </a:endParaRPr>
                    </a:p>
                  </a:txBody>
                  <a:tcPr marL="7620" marR="7620" marT="7620" marB="0" anchor="b"/>
                </a:tc>
                <a:tc>
                  <a:txBody>
                    <a:bodyPr/>
                    <a:lstStyle/>
                    <a:p>
                      <a:pPr algn="l" fontAlgn="b"/>
                      <a:r>
                        <a:rPr lang="en-CA" sz="1100" u="none" strike="noStrike">
                          <a:effectLst/>
                        </a:rPr>
                        <a:t>lodging</a:t>
                      </a:r>
                      <a:endParaRPr lang="en-CA" sz="1100" b="1" i="0" u="none" strike="noStrike">
                        <a:solidFill>
                          <a:srgbClr val="FFFFFF"/>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8963990"/>
                  </a:ext>
                </a:extLst>
              </a:tr>
              <a:tr h="182880">
                <a:tc>
                  <a:txBody>
                    <a:bodyPr/>
                    <a:lstStyle/>
                    <a:p>
                      <a:pPr algn="r" fontAlgn="b"/>
                      <a:r>
                        <a:rPr lang="en-CA" sz="1100" u="none" strike="noStrike">
                          <a:effectLst/>
                        </a:rPr>
                        <a:t>2018</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3473708.82</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474849.35</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159920.89</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53843.96</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866956.87</a:t>
                      </a:r>
                      <a:endParaRPr lang="en-CA"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909828999"/>
                  </a:ext>
                </a:extLst>
              </a:tr>
              <a:tr h="182880">
                <a:tc>
                  <a:txBody>
                    <a:bodyPr/>
                    <a:lstStyle/>
                    <a:p>
                      <a:pPr algn="r" fontAlgn="b"/>
                      <a:r>
                        <a:rPr lang="en-CA" sz="1100" u="none" strike="noStrike">
                          <a:effectLst/>
                        </a:rPr>
                        <a:t>2019</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1954364.1</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254313.98</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dirty="0">
                          <a:effectLst/>
                        </a:rPr>
                        <a:t>86756.76</a:t>
                      </a:r>
                      <a:endParaRPr lang="en-CA"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30620.59</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419079.41</a:t>
                      </a:r>
                      <a:endParaRPr lang="en-CA"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333336071"/>
                  </a:ext>
                </a:extLst>
              </a:tr>
              <a:tr h="182880">
                <a:tc>
                  <a:txBody>
                    <a:bodyPr/>
                    <a:lstStyle/>
                    <a:p>
                      <a:pPr algn="r" fontAlgn="b"/>
                      <a:r>
                        <a:rPr lang="en-CA" sz="1100" u="none" strike="noStrike">
                          <a:effectLst/>
                        </a:rPr>
                        <a:t>2020</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206994.52</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50035.43</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17329.68</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2716.51</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70710.1</a:t>
                      </a:r>
                      <a:endParaRPr lang="en-CA"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75477436"/>
                  </a:ext>
                </a:extLst>
              </a:tr>
              <a:tr h="182880">
                <a:tc>
                  <a:txBody>
                    <a:bodyPr/>
                    <a:lstStyle/>
                    <a:p>
                      <a:pPr algn="l" fontAlgn="b"/>
                      <a:r>
                        <a:rPr lang="en-CA" sz="1100" u="none" strike="noStrike">
                          <a:effectLst/>
                        </a:rPr>
                        <a:t>2019 % of 2018</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56%</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54%</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54%</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57%</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48%</a:t>
                      </a:r>
                      <a:endParaRPr lang="en-CA"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05093037"/>
                  </a:ext>
                </a:extLst>
              </a:tr>
              <a:tr h="182880">
                <a:tc>
                  <a:txBody>
                    <a:bodyPr/>
                    <a:lstStyle/>
                    <a:p>
                      <a:pPr algn="l" fontAlgn="b"/>
                      <a:r>
                        <a:rPr lang="en-CA" sz="1100" u="none" strike="noStrike">
                          <a:effectLst/>
                        </a:rPr>
                        <a:t>2020 % of 2019</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11%</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20%</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20%</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9%</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dirty="0">
                          <a:effectLst/>
                        </a:rPr>
                        <a:t>17%</a:t>
                      </a:r>
                      <a:endParaRPr lang="en-CA"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762052514"/>
                  </a:ext>
                </a:extLst>
              </a:tr>
            </a:tbl>
          </a:graphicData>
        </a:graphic>
      </p:graphicFrame>
      <p:pic>
        <p:nvPicPr>
          <p:cNvPr id="7" name="Picture 4" descr="SAIT">
            <a:extLst>
              <a:ext uri="{FF2B5EF4-FFF2-40B4-BE49-F238E27FC236}">
                <a16:creationId xmlns:a16="http://schemas.microsoft.com/office/drawing/2014/main" id="{78FB294E-9FA9-4BD3-9D6F-C228BC6344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809D0E71-FF38-4F80-830B-FB20201A87EA}"/>
              </a:ext>
            </a:extLst>
          </p:cNvPr>
          <p:cNvSpPr>
            <a:spLocks noGrp="1"/>
          </p:cNvSpPr>
          <p:nvPr>
            <p:ph type="title"/>
          </p:nvPr>
        </p:nvSpPr>
        <p:spPr>
          <a:xfrm>
            <a:off x="1143001" y="224770"/>
            <a:ext cx="9905998" cy="1112688"/>
          </a:xfrm>
        </p:spPr>
        <p:txBody>
          <a:bodyPr>
            <a:normAutofit/>
          </a:bodyPr>
          <a:lstStyle/>
          <a:p>
            <a:pPr algn="ctr"/>
            <a:r>
              <a:rPr lang="en-US" sz="2400" dirty="0">
                <a:effectLst>
                  <a:glow rad="63500">
                    <a:schemeClr val="accent5">
                      <a:lumMod val="50000"/>
                      <a:alpha val="40000"/>
                    </a:schemeClr>
                  </a:glow>
                </a:effectLst>
              </a:rPr>
              <a:t>Question 3: what effect did covid-19 have on expenses?</a:t>
            </a:r>
            <a:endParaRPr lang="en-CA" sz="2400" dirty="0">
              <a:effectLst>
                <a:glow rad="63500">
                  <a:schemeClr val="accent5">
                    <a:lumMod val="50000"/>
                    <a:alpha val="40000"/>
                  </a:schemeClr>
                </a:glow>
              </a:effectLst>
            </a:endParaRPr>
          </a:p>
        </p:txBody>
      </p:sp>
      <p:graphicFrame>
        <p:nvGraphicFramePr>
          <p:cNvPr id="9" name="Chart 8">
            <a:extLst>
              <a:ext uri="{FF2B5EF4-FFF2-40B4-BE49-F238E27FC236}">
                <a16:creationId xmlns:a16="http://schemas.microsoft.com/office/drawing/2014/main" id="{170ADF50-BAAC-4E33-8617-3C336ACA358E}"/>
              </a:ext>
            </a:extLst>
          </p:cNvPr>
          <p:cNvGraphicFramePr>
            <a:graphicFrameLocks/>
          </p:cNvGraphicFramePr>
          <p:nvPr>
            <p:extLst>
              <p:ext uri="{D42A27DB-BD31-4B8C-83A1-F6EECF244321}">
                <p14:modId xmlns:p14="http://schemas.microsoft.com/office/powerpoint/2010/main" val="775254634"/>
              </p:ext>
            </p:extLst>
          </p:nvPr>
        </p:nvGraphicFramePr>
        <p:xfrm>
          <a:off x="1254252" y="2701254"/>
          <a:ext cx="9156700" cy="39319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24510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D04E805C-7210-4180-887F-96BFB05EDAB3}"/>
              </a:ext>
            </a:extLst>
          </p:cNvPr>
          <p:cNvGraphicFramePr>
            <a:graphicFrameLocks/>
          </p:cNvGraphicFramePr>
          <p:nvPr>
            <p:extLst>
              <p:ext uri="{D42A27DB-BD31-4B8C-83A1-F6EECF244321}">
                <p14:modId xmlns:p14="http://schemas.microsoft.com/office/powerpoint/2010/main" val="2813915914"/>
              </p:ext>
            </p:extLst>
          </p:nvPr>
        </p:nvGraphicFramePr>
        <p:xfrm>
          <a:off x="1176724" y="752380"/>
          <a:ext cx="4412940" cy="267662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A38F676E-DF39-4B75-8937-14896B7D21E4}"/>
              </a:ext>
            </a:extLst>
          </p:cNvPr>
          <p:cNvGraphicFramePr>
            <a:graphicFrameLocks/>
          </p:cNvGraphicFramePr>
          <p:nvPr>
            <p:extLst>
              <p:ext uri="{D42A27DB-BD31-4B8C-83A1-F6EECF244321}">
                <p14:modId xmlns:p14="http://schemas.microsoft.com/office/powerpoint/2010/main" val="1773298376"/>
              </p:ext>
            </p:extLst>
          </p:nvPr>
        </p:nvGraphicFramePr>
        <p:xfrm>
          <a:off x="3685713" y="3815178"/>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DE235C65-8A2E-4949-9A1C-D11F68A5D3EA}"/>
              </a:ext>
            </a:extLst>
          </p:cNvPr>
          <p:cNvGraphicFramePr>
            <a:graphicFrameLocks/>
          </p:cNvGraphicFramePr>
          <p:nvPr>
            <p:extLst>
              <p:ext uri="{D42A27DB-BD31-4B8C-83A1-F6EECF244321}">
                <p14:modId xmlns:p14="http://schemas.microsoft.com/office/powerpoint/2010/main" val="2667672647"/>
              </p:ext>
            </p:extLst>
          </p:nvPr>
        </p:nvGraphicFramePr>
        <p:xfrm>
          <a:off x="6322381" y="685800"/>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807049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06D04AC-C5E1-4525-B415-5F1CCBEE0CC4}"/>
              </a:ext>
            </a:extLst>
          </p:cNvPr>
          <p:cNvSpPr>
            <a:spLocks noGrp="1"/>
          </p:cNvSpPr>
          <p:nvPr>
            <p:ph type="title"/>
          </p:nvPr>
        </p:nvSpPr>
        <p:spPr>
          <a:xfrm>
            <a:off x="1143001" y="268448"/>
            <a:ext cx="9905998" cy="755094"/>
          </a:xfrm>
        </p:spPr>
        <p:txBody>
          <a:bodyPr/>
          <a:lstStyle/>
          <a:p>
            <a:pPr algn="ctr"/>
            <a:r>
              <a:rPr lang="en-US" dirty="0">
                <a:effectLst>
                  <a:glow rad="63500">
                    <a:srgbClr val="09055B">
                      <a:alpha val="40000"/>
                    </a:srgbClr>
                  </a:glow>
                </a:effectLst>
              </a:rPr>
              <a:t>Final thoughts</a:t>
            </a:r>
            <a:endParaRPr lang="en-CA" dirty="0">
              <a:effectLst>
                <a:glow rad="63500">
                  <a:srgbClr val="09055B">
                    <a:alpha val="40000"/>
                  </a:srgbClr>
                </a:glow>
              </a:effectLst>
            </a:endParaRPr>
          </a:p>
        </p:txBody>
      </p:sp>
      <p:sp>
        <p:nvSpPr>
          <p:cNvPr id="5" name="TextBox 4">
            <a:extLst>
              <a:ext uri="{FF2B5EF4-FFF2-40B4-BE49-F238E27FC236}">
                <a16:creationId xmlns:a16="http://schemas.microsoft.com/office/drawing/2014/main" id="{22045BB4-BE1A-445B-900D-5A6692B6666C}"/>
              </a:ext>
            </a:extLst>
          </p:cNvPr>
          <p:cNvSpPr txBox="1"/>
          <p:nvPr/>
        </p:nvSpPr>
        <p:spPr>
          <a:xfrm>
            <a:off x="1143001" y="1127961"/>
            <a:ext cx="9905998" cy="5386090"/>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CA" dirty="0"/>
              <a:t>Top three spenders with totals:</a:t>
            </a:r>
          </a:p>
          <a:p>
            <a:pPr lvl="1">
              <a:spcAft>
                <a:spcPts val="1200"/>
              </a:spcAft>
            </a:pPr>
            <a:r>
              <a:rPr lang="en-CA" dirty="0"/>
              <a:t>	1. National Defence - $4 898 761.56</a:t>
            </a:r>
          </a:p>
          <a:p>
            <a:pPr lvl="1">
              <a:spcAft>
                <a:spcPts val="1200"/>
              </a:spcAft>
            </a:pPr>
            <a:r>
              <a:rPr lang="en-CA" dirty="0"/>
              <a:t>	2. Department of Finance - $2 250 185.86</a:t>
            </a:r>
          </a:p>
          <a:p>
            <a:pPr lvl="1">
              <a:spcAft>
                <a:spcPts val="1200"/>
              </a:spcAft>
            </a:pPr>
            <a:r>
              <a:rPr lang="en-CA" dirty="0"/>
              <a:t>	3. Innovation, Science and Economic Development - $2 148 289.17</a:t>
            </a:r>
          </a:p>
          <a:p>
            <a:pPr marL="285750" indent="-285750">
              <a:spcAft>
                <a:spcPts val="1200"/>
              </a:spcAft>
              <a:buFont typeface="Arial" panose="020B0604020202020204" pitchFamily="34" charset="0"/>
              <a:buChar char="•"/>
            </a:pPr>
            <a:r>
              <a:rPr lang="en-CA" dirty="0"/>
              <a:t>Airfare was the main expense for all of the top three companies. </a:t>
            </a:r>
          </a:p>
          <a:p>
            <a:pPr marL="742950" lvl="1" indent="-285750">
              <a:spcAft>
                <a:spcPts val="1200"/>
              </a:spcAft>
              <a:buFont typeface="Arial" panose="020B0604020202020204" pitchFamily="34" charset="0"/>
              <a:buChar char="•"/>
            </a:pPr>
            <a:r>
              <a:rPr lang="en-CA" dirty="0"/>
              <a:t>The average percentage spent on airfare was between 60 – 70% of total travel expenses. </a:t>
            </a:r>
          </a:p>
          <a:p>
            <a:pPr marL="285750" indent="-285750">
              <a:spcAft>
                <a:spcPts val="1200"/>
              </a:spcAft>
              <a:buFont typeface="Arial" panose="020B0604020202020204" pitchFamily="34" charset="0"/>
              <a:buChar char="•"/>
            </a:pPr>
            <a:r>
              <a:rPr lang="en-CA" dirty="0"/>
              <a:t>COVID-19 had a huge impact on government spending relating to travel.</a:t>
            </a:r>
          </a:p>
          <a:p>
            <a:pPr marL="742950" lvl="1" indent="-285750">
              <a:spcAft>
                <a:spcPts val="1200"/>
              </a:spcAft>
              <a:buFont typeface="Arial" panose="020B0604020202020204" pitchFamily="34" charset="0"/>
              <a:buChar char="•"/>
            </a:pPr>
            <a:r>
              <a:rPr lang="en-CA" dirty="0"/>
              <a:t>In 2019, just under $2 000 000 was spent on travel;</a:t>
            </a:r>
          </a:p>
          <a:p>
            <a:pPr marL="742950" lvl="1" indent="-285750">
              <a:spcAft>
                <a:spcPts val="1200"/>
              </a:spcAft>
              <a:buFont typeface="Arial" panose="020B0604020202020204" pitchFamily="34" charset="0"/>
              <a:buChar char="•"/>
            </a:pPr>
            <a:r>
              <a:rPr lang="en-CA" dirty="0"/>
              <a:t>In 2020, not even $150 000 was spent on travel.</a:t>
            </a:r>
          </a:p>
          <a:p>
            <a:pPr marL="285750" indent="-285750">
              <a:spcAft>
                <a:spcPts val="1200"/>
              </a:spcAft>
              <a:buFont typeface="Arial" panose="020B0604020202020204" pitchFamily="34" charset="0"/>
              <a:buChar char="•"/>
            </a:pPr>
            <a:r>
              <a:rPr lang="en-CA" dirty="0"/>
              <a:t>Even without the effects of COVID-19, the graph shows a decrease in travel expenses from 2018 to 2019 of significant value.</a:t>
            </a:r>
          </a:p>
          <a:p>
            <a:pPr marL="742950" lvl="1" indent="-285750">
              <a:spcAft>
                <a:spcPts val="1200"/>
              </a:spcAft>
              <a:buFont typeface="Arial" panose="020B0604020202020204" pitchFamily="34" charset="0"/>
              <a:buChar char="•"/>
            </a:pPr>
            <a:r>
              <a:rPr lang="en-CA" dirty="0"/>
              <a:t>2018: Approximately $3 500 000;</a:t>
            </a:r>
          </a:p>
          <a:p>
            <a:pPr marL="742950" lvl="1" indent="-285750">
              <a:spcAft>
                <a:spcPts val="1200"/>
              </a:spcAft>
              <a:buFont typeface="Arial" panose="020B0604020202020204" pitchFamily="34" charset="0"/>
              <a:buChar char="•"/>
            </a:pPr>
            <a:r>
              <a:rPr lang="en-CA" dirty="0"/>
              <a:t>2019: Approximately $2 000 000.</a:t>
            </a:r>
          </a:p>
        </p:txBody>
      </p:sp>
    </p:spTree>
    <p:extLst>
      <p:ext uri="{BB962C8B-B14F-4D97-AF65-F5344CB8AC3E}">
        <p14:creationId xmlns:p14="http://schemas.microsoft.com/office/powerpoint/2010/main" val="53425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80F18-AB8A-42AA-9A1D-B37D8B45BDB9}"/>
              </a:ext>
            </a:extLst>
          </p:cNvPr>
          <p:cNvSpPr>
            <a:spLocks noGrp="1"/>
          </p:cNvSpPr>
          <p:nvPr>
            <p:ph type="title"/>
          </p:nvPr>
        </p:nvSpPr>
        <p:spPr>
          <a:xfrm>
            <a:off x="1143001" y="148735"/>
            <a:ext cx="9905998" cy="1478570"/>
          </a:xfrm>
        </p:spPr>
        <p:txBody>
          <a:bodyPr/>
          <a:lstStyle/>
          <a:p>
            <a:pPr algn="ctr"/>
            <a:r>
              <a:rPr lang="en-CA" dirty="0">
                <a:effectLst>
                  <a:glow rad="63500">
                    <a:srgbClr val="09055B">
                      <a:alpha val="40000"/>
                    </a:srgbClr>
                  </a:glow>
                </a:effectLst>
              </a:rPr>
              <a:t>initial exploration</a:t>
            </a:r>
          </a:p>
        </p:txBody>
      </p:sp>
      <p:pic>
        <p:nvPicPr>
          <p:cNvPr id="12" name="Picture 11">
            <a:extLst>
              <a:ext uri="{FF2B5EF4-FFF2-40B4-BE49-F238E27FC236}">
                <a16:creationId xmlns:a16="http://schemas.microsoft.com/office/drawing/2014/main" id="{7AF32D5D-389A-46FF-95DF-65D0B7D2C47A}"/>
              </a:ext>
            </a:extLst>
          </p:cNvPr>
          <p:cNvPicPr>
            <a:picLocks noChangeAspect="1"/>
          </p:cNvPicPr>
          <p:nvPr/>
        </p:nvPicPr>
        <p:blipFill>
          <a:blip r:embed="rId2"/>
          <a:stretch>
            <a:fillRect/>
          </a:stretch>
        </p:blipFill>
        <p:spPr>
          <a:xfrm>
            <a:off x="7115436" y="1711194"/>
            <a:ext cx="2876550" cy="3952875"/>
          </a:xfrm>
          <a:prstGeom prst="rect">
            <a:avLst/>
          </a:prstGeom>
        </p:spPr>
      </p:pic>
      <p:sp>
        <p:nvSpPr>
          <p:cNvPr id="15" name="TextBox 14">
            <a:extLst>
              <a:ext uri="{FF2B5EF4-FFF2-40B4-BE49-F238E27FC236}">
                <a16:creationId xmlns:a16="http://schemas.microsoft.com/office/drawing/2014/main" id="{F61EB1EE-9571-4CE5-A784-3BE1B84F96F9}"/>
              </a:ext>
            </a:extLst>
          </p:cNvPr>
          <p:cNvSpPr txBox="1"/>
          <p:nvPr/>
        </p:nvSpPr>
        <p:spPr>
          <a:xfrm>
            <a:off x="1687413" y="1711194"/>
            <a:ext cx="4911926" cy="5016758"/>
          </a:xfrm>
          <a:prstGeom prst="rect">
            <a:avLst/>
          </a:prstGeom>
          <a:noFill/>
        </p:spPr>
        <p:txBody>
          <a:bodyPr wrap="square" rtlCol="0">
            <a:spAutoFit/>
          </a:bodyPr>
          <a:lstStyle/>
          <a:p>
            <a:pPr marL="285750" indent="-285750">
              <a:buFont typeface="Arial" panose="020B0604020202020204" pitchFamily="34" charset="0"/>
              <a:buChar char="•"/>
            </a:pPr>
            <a:r>
              <a:rPr lang="en-CA" sz="2000" dirty="0"/>
              <a:t>The dataset presents a number of categories to explore.</a:t>
            </a:r>
          </a:p>
          <a:p>
            <a:pPr marL="285750" indent="-285750">
              <a:buFont typeface="Arial" panose="020B0604020202020204" pitchFamily="34" charset="0"/>
              <a:buChar char="•"/>
            </a:pPr>
            <a:r>
              <a:rPr lang="en-CA" sz="2000" dirty="0"/>
              <a:t>The uncleaned data is extensive, showing   1 000 000+ entries over the span of 18 years.</a:t>
            </a:r>
          </a:p>
          <a:p>
            <a:pPr marL="285750" indent="-285750">
              <a:buFont typeface="Arial" panose="020B0604020202020204" pitchFamily="34" charset="0"/>
              <a:buChar char="•"/>
            </a:pPr>
            <a:r>
              <a:rPr lang="en-CA" sz="2000" dirty="0"/>
              <a:t>A number of categories can be removed: </a:t>
            </a:r>
            <a:r>
              <a:rPr lang="en-CA" sz="2000" dirty="0" err="1"/>
              <a:t>ref_number</a:t>
            </a:r>
            <a:r>
              <a:rPr lang="en-CA" sz="2000" dirty="0"/>
              <a:t>, </a:t>
            </a:r>
            <a:r>
              <a:rPr lang="en-CA" sz="2000" dirty="0" err="1"/>
              <a:t>disclosure_group</a:t>
            </a:r>
            <a:r>
              <a:rPr lang="en-CA" sz="2000" dirty="0"/>
              <a:t>, the French categories, </a:t>
            </a:r>
            <a:r>
              <a:rPr lang="en-CA" sz="2000" dirty="0" err="1"/>
              <a:t>additional_comments</a:t>
            </a:r>
            <a:r>
              <a:rPr lang="en-CA" sz="2000" dirty="0"/>
              <a:t>, </a:t>
            </a:r>
            <a:r>
              <a:rPr lang="en-CA" sz="2000" dirty="0" err="1"/>
              <a:t>owner_org</a:t>
            </a:r>
            <a:r>
              <a:rPr lang="en-CA" sz="2000" dirty="0"/>
              <a:t>.</a:t>
            </a:r>
          </a:p>
          <a:p>
            <a:pPr marL="285750" indent="-285750">
              <a:buFont typeface="Arial" panose="020B0604020202020204" pitchFamily="34" charset="0"/>
              <a:buChar char="•"/>
            </a:pPr>
            <a:r>
              <a:rPr lang="en-CA" sz="2000" dirty="0"/>
              <a:t>Our group chose to focus on the last three years: 2018, 2019 and 2020. </a:t>
            </a:r>
          </a:p>
          <a:p>
            <a:pPr marL="285750" indent="-285750">
              <a:buFont typeface="Arial" panose="020B0604020202020204" pitchFamily="34" charset="0"/>
              <a:buChar char="•"/>
            </a:pPr>
            <a:r>
              <a:rPr lang="en-CA" sz="2000" dirty="0"/>
              <a:t>After the initial clean, the data is reduced significantly with just over 300 000 entries. </a:t>
            </a:r>
          </a:p>
          <a:p>
            <a:pPr marL="285750" indent="-285750">
              <a:buFont typeface="Arial" panose="020B0604020202020204" pitchFamily="34" charset="0"/>
              <a:buChar char="•"/>
            </a:pPr>
            <a:endParaRPr lang="en-CA" sz="2000" dirty="0"/>
          </a:p>
          <a:p>
            <a:pPr marL="285750" indent="-285750">
              <a:buFont typeface="Arial" panose="020B0604020202020204" pitchFamily="34" charset="0"/>
              <a:buChar char="•"/>
            </a:pPr>
            <a:endParaRPr lang="en-CA" sz="2000" dirty="0"/>
          </a:p>
          <a:p>
            <a:pPr marL="285750" indent="-285750">
              <a:buFont typeface="Arial" panose="020B0604020202020204" pitchFamily="34" charset="0"/>
              <a:buChar char="•"/>
            </a:pPr>
            <a:endParaRPr lang="en-CA" sz="2000" dirty="0"/>
          </a:p>
        </p:txBody>
      </p:sp>
      <p:pic>
        <p:nvPicPr>
          <p:cNvPr id="5" name="Picture 4" descr="SAIT">
            <a:extLst>
              <a:ext uri="{FF2B5EF4-FFF2-40B4-BE49-F238E27FC236}">
                <a16:creationId xmlns:a16="http://schemas.microsoft.com/office/drawing/2014/main" id="{F751ED39-6881-433E-ADCF-6A3FBFEF05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28598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80F18-AB8A-42AA-9A1D-B37D8B45BDB9}"/>
              </a:ext>
            </a:extLst>
          </p:cNvPr>
          <p:cNvSpPr>
            <a:spLocks noGrp="1"/>
          </p:cNvSpPr>
          <p:nvPr>
            <p:ph type="title"/>
          </p:nvPr>
        </p:nvSpPr>
        <p:spPr>
          <a:xfrm>
            <a:off x="1143001" y="-195552"/>
            <a:ext cx="9905998" cy="1478570"/>
          </a:xfrm>
        </p:spPr>
        <p:txBody>
          <a:bodyPr/>
          <a:lstStyle/>
          <a:p>
            <a:pPr algn="ctr"/>
            <a:r>
              <a:rPr lang="en-CA" dirty="0">
                <a:effectLst>
                  <a:glow rad="63500">
                    <a:srgbClr val="09055B">
                      <a:alpha val="40000"/>
                    </a:srgbClr>
                  </a:glow>
                </a:effectLst>
              </a:rPr>
              <a:t>Metadata/data dictionary - travel</a:t>
            </a:r>
          </a:p>
        </p:txBody>
      </p:sp>
      <p:graphicFrame>
        <p:nvGraphicFramePr>
          <p:cNvPr id="6" name="Table 5">
            <a:extLst>
              <a:ext uri="{FF2B5EF4-FFF2-40B4-BE49-F238E27FC236}">
                <a16:creationId xmlns:a16="http://schemas.microsoft.com/office/drawing/2014/main" id="{AFF1ED67-D743-44C5-BE78-6C84A9B15FC9}"/>
              </a:ext>
            </a:extLst>
          </p:cNvPr>
          <p:cNvGraphicFramePr>
            <a:graphicFrameLocks noGrp="1"/>
          </p:cNvGraphicFramePr>
          <p:nvPr>
            <p:extLst>
              <p:ext uri="{D42A27DB-BD31-4B8C-83A1-F6EECF244321}">
                <p14:modId xmlns:p14="http://schemas.microsoft.com/office/powerpoint/2010/main" val="314204839"/>
              </p:ext>
            </p:extLst>
          </p:nvPr>
        </p:nvGraphicFramePr>
        <p:xfrm>
          <a:off x="6463869" y="1300654"/>
          <a:ext cx="4792924" cy="3424960"/>
        </p:xfrm>
        <a:graphic>
          <a:graphicData uri="http://schemas.openxmlformats.org/drawingml/2006/table">
            <a:tbl>
              <a:tblPr firstRow="1" firstCol="1" bandRow="1">
                <a:tableStyleId>{7DF18680-E054-41AD-8BC1-D1AEF772440D}</a:tableStyleId>
              </a:tblPr>
              <a:tblGrid>
                <a:gridCol w="890227">
                  <a:extLst>
                    <a:ext uri="{9D8B030D-6E8A-4147-A177-3AD203B41FA5}">
                      <a16:colId xmlns:a16="http://schemas.microsoft.com/office/drawing/2014/main" val="164046906"/>
                    </a:ext>
                  </a:extLst>
                </a:gridCol>
                <a:gridCol w="3902697">
                  <a:extLst>
                    <a:ext uri="{9D8B030D-6E8A-4147-A177-3AD203B41FA5}">
                      <a16:colId xmlns:a16="http://schemas.microsoft.com/office/drawing/2014/main" val="943348569"/>
                    </a:ext>
                  </a:extLst>
                </a:gridCol>
              </a:tblGrid>
              <a:tr h="195354">
                <a:tc>
                  <a:txBody>
                    <a:bodyPr/>
                    <a:lstStyle/>
                    <a:p>
                      <a:pPr marL="0" marR="0" algn="ctr">
                        <a:spcBef>
                          <a:spcPts val="0"/>
                        </a:spcBef>
                        <a:spcAft>
                          <a:spcPts val="0"/>
                        </a:spcAft>
                      </a:pPr>
                      <a:r>
                        <a:rPr lang="en-CA" sz="1050" dirty="0">
                          <a:effectLst/>
                        </a:rPr>
                        <a:t>Attribute</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lgn="ctr">
                        <a:spcBef>
                          <a:spcPts val="0"/>
                        </a:spcBef>
                        <a:spcAft>
                          <a:spcPts val="0"/>
                        </a:spcAft>
                      </a:pPr>
                      <a:r>
                        <a:rPr lang="en-CA" sz="1050" dirty="0">
                          <a:effectLst/>
                        </a:rPr>
                        <a:t>Attribute Description</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2772282782"/>
                  </a:ext>
                </a:extLst>
              </a:tr>
              <a:tr h="343973">
                <a:tc>
                  <a:txBody>
                    <a:bodyPr/>
                    <a:lstStyle/>
                    <a:p>
                      <a:pPr marL="0" marR="0">
                        <a:spcBef>
                          <a:spcPts val="0"/>
                        </a:spcBef>
                        <a:spcAft>
                          <a:spcPts val="0"/>
                        </a:spcAft>
                      </a:pPr>
                      <a:r>
                        <a:rPr lang="en-CA" sz="1050" dirty="0">
                          <a:effectLst/>
                        </a:rPr>
                        <a:t>Field Name</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100" dirty="0">
                          <a:effectLst/>
                        </a:rPr>
                        <a:t>This text should correspond directly with the field name in your template</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extLst>
                  <a:ext uri="{0D108BD9-81ED-4DB2-BD59-A6C34878D82A}">
                    <a16:rowId xmlns:a16="http://schemas.microsoft.com/office/drawing/2014/main" val="3229617014"/>
                  </a:ext>
                </a:extLst>
              </a:tr>
              <a:tr h="213113">
                <a:tc>
                  <a:txBody>
                    <a:bodyPr/>
                    <a:lstStyle/>
                    <a:p>
                      <a:pPr marL="0" marR="0">
                        <a:spcBef>
                          <a:spcPts val="0"/>
                        </a:spcBef>
                        <a:spcAft>
                          <a:spcPts val="0"/>
                        </a:spcAft>
                      </a:pPr>
                      <a:r>
                        <a:rPr lang="en-CA" sz="1050" dirty="0">
                          <a:effectLst/>
                        </a:rPr>
                        <a:t>Description</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100" dirty="0">
                          <a:effectLst/>
                        </a:rPr>
                        <a:t>This provides a brief description of the element </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3174955995"/>
                  </a:ext>
                </a:extLst>
              </a:tr>
              <a:tr h="818659">
                <a:tc>
                  <a:txBody>
                    <a:bodyPr/>
                    <a:lstStyle/>
                    <a:p>
                      <a:pPr marL="0" marR="0">
                        <a:spcBef>
                          <a:spcPts val="0"/>
                        </a:spcBef>
                        <a:spcAft>
                          <a:spcPts val="0"/>
                        </a:spcAft>
                      </a:pPr>
                      <a:r>
                        <a:rPr lang="en-CA" sz="1050" dirty="0">
                          <a:effectLst/>
                        </a:rPr>
                        <a:t>Obligation</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lnSpc>
                          <a:spcPct val="100000"/>
                        </a:lnSpc>
                        <a:spcBef>
                          <a:spcPts val="0"/>
                        </a:spcBef>
                        <a:spcAft>
                          <a:spcPts val="0"/>
                        </a:spcAft>
                      </a:pPr>
                      <a:r>
                        <a:rPr lang="en-CA" sz="1100" dirty="0">
                          <a:effectLst/>
                        </a:rPr>
                        <a:t>Indicates whether the element is required to always or sometimes be present (i.e., contain a value). Options are:</a:t>
                      </a:r>
                      <a:endParaRPr lang="en-US" sz="1100" dirty="0">
                        <a:effectLst/>
                      </a:endParaRPr>
                    </a:p>
                    <a:p>
                      <a:pPr marL="342900" marR="0" lvl="0" indent="-342900">
                        <a:lnSpc>
                          <a:spcPct val="100000"/>
                        </a:lnSpc>
                        <a:spcBef>
                          <a:spcPts val="0"/>
                        </a:spcBef>
                        <a:spcAft>
                          <a:spcPts val="0"/>
                        </a:spcAft>
                        <a:buFont typeface="Symbol" panose="05050102010706020507" pitchFamily="18" charset="2"/>
                        <a:buChar char=""/>
                      </a:pPr>
                      <a:r>
                        <a:rPr lang="en-CA" sz="1100" dirty="0">
                          <a:effectLst/>
                        </a:rPr>
                        <a:t>Mandatory</a:t>
                      </a:r>
                      <a:endParaRPr lang="en-US" sz="1050" dirty="0">
                        <a:effectLst/>
                      </a:endParaRPr>
                    </a:p>
                    <a:p>
                      <a:pPr marL="342900" marR="0" lvl="0" indent="-342900">
                        <a:lnSpc>
                          <a:spcPct val="100000"/>
                        </a:lnSpc>
                        <a:spcBef>
                          <a:spcPts val="0"/>
                        </a:spcBef>
                        <a:spcAft>
                          <a:spcPts val="0"/>
                        </a:spcAft>
                        <a:buFont typeface="Symbol" panose="05050102010706020507" pitchFamily="18" charset="2"/>
                        <a:buChar char=""/>
                      </a:pPr>
                      <a:r>
                        <a:rPr lang="en-CA" sz="1100" dirty="0">
                          <a:effectLst/>
                        </a:rPr>
                        <a:t>Mandatory, conditional</a:t>
                      </a:r>
                      <a:endParaRPr lang="en-US" sz="1050" dirty="0">
                        <a:effectLst/>
                      </a:endParaRPr>
                    </a:p>
                    <a:p>
                      <a:pPr marL="342900" marR="0" lvl="0" indent="-342900">
                        <a:lnSpc>
                          <a:spcPct val="100000"/>
                        </a:lnSpc>
                        <a:spcBef>
                          <a:spcPts val="0"/>
                        </a:spcBef>
                        <a:spcAft>
                          <a:spcPts val="0"/>
                        </a:spcAft>
                        <a:buFont typeface="Symbol" panose="05050102010706020507" pitchFamily="18" charset="2"/>
                        <a:buChar char=""/>
                      </a:pPr>
                      <a:r>
                        <a:rPr lang="en-CA" sz="1100" dirty="0">
                          <a:effectLst/>
                        </a:rPr>
                        <a:t>Optional</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extLst>
                  <a:ext uri="{0D108BD9-81ED-4DB2-BD59-A6C34878D82A}">
                    <a16:rowId xmlns:a16="http://schemas.microsoft.com/office/drawing/2014/main" val="430926442"/>
                  </a:ext>
                </a:extLst>
              </a:tr>
              <a:tr h="349284">
                <a:tc>
                  <a:txBody>
                    <a:bodyPr/>
                    <a:lstStyle/>
                    <a:p>
                      <a:pPr marL="0" marR="0">
                        <a:spcBef>
                          <a:spcPts val="0"/>
                        </a:spcBef>
                        <a:spcAft>
                          <a:spcPts val="0"/>
                        </a:spcAft>
                      </a:pPr>
                      <a:r>
                        <a:rPr lang="en-CA" sz="1050" dirty="0">
                          <a:effectLst/>
                        </a:rPr>
                        <a:t>Condition</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100" dirty="0">
                          <a:effectLst/>
                        </a:rPr>
                        <a:t>Describes the condition or conditions according to which a value shall be present</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1292323327"/>
                  </a:ext>
                </a:extLst>
              </a:tr>
              <a:tr h="865461">
                <a:tc>
                  <a:txBody>
                    <a:bodyPr/>
                    <a:lstStyle/>
                    <a:p>
                      <a:pPr marL="0" marR="0">
                        <a:spcBef>
                          <a:spcPts val="0"/>
                        </a:spcBef>
                        <a:spcAft>
                          <a:spcPts val="0"/>
                        </a:spcAft>
                      </a:pPr>
                      <a:r>
                        <a:rPr lang="en-CA" sz="1050" dirty="0">
                          <a:effectLst/>
                        </a:rPr>
                        <a:t>Format Type</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100" dirty="0">
                          <a:effectLst/>
                        </a:rPr>
                        <a:t>Indicates the required format of the values, if any, at the file level.  “Free text” indicates that the value may be input using natural language (i.e., there is no constraint) while “Text” indicates the value comes from a controlled vocabulary specified in the Encoding Scheme attribute</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extLst>
                  <a:ext uri="{0D108BD9-81ED-4DB2-BD59-A6C34878D82A}">
                    <a16:rowId xmlns:a16="http://schemas.microsoft.com/office/drawing/2014/main" val="3791072816"/>
                  </a:ext>
                </a:extLst>
              </a:tr>
              <a:tr h="193348">
                <a:tc>
                  <a:txBody>
                    <a:bodyPr/>
                    <a:lstStyle/>
                    <a:p>
                      <a:pPr marL="0" marR="0">
                        <a:spcBef>
                          <a:spcPts val="0"/>
                        </a:spcBef>
                        <a:spcAft>
                          <a:spcPts val="0"/>
                        </a:spcAft>
                      </a:pPr>
                      <a:r>
                        <a:rPr lang="en-CA" sz="1050" dirty="0">
                          <a:effectLst/>
                        </a:rPr>
                        <a:t>Validation</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100" dirty="0">
                          <a:effectLst/>
                        </a:rPr>
                        <a:t>Indicates what the system will accept in this field</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3702993052"/>
                  </a:ext>
                </a:extLst>
              </a:tr>
              <a:tr h="426227">
                <a:tc>
                  <a:txBody>
                    <a:bodyPr/>
                    <a:lstStyle/>
                    <a:p>
                      <a:pPr marL="0" marR="0">
                        <a:spcBef>
                          <a:spcPts val="0"/>
                        </a:spcBef>
                        <a:spcAft>
                          <a:spcPts val="0"/>
                        </a:spcAft>
                      </a:pPr>
                      <a:r>
                        <a:rPr lang="en-CA" sz="1050" dirty="0">
                          <a:effectLst/>
                        </a:rPr>
                        <a:t>Validation Errors </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100" dirty="0">
                          <a:effectLst/>
                        </a:rPr>
                        <a:t>This section indicates when an error has been made. It will detail the error and provide instruction on how to correct it. </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extLst>
                  <a:ext uri="{0D108BD9-81ED-4DB2-BD59-A6C34878D82A}">
                    <a16:rowId xmlns:a16="http://schemas.microsoft.com/office/drawing/2014/main" val="2861977229"/>
                  </a:ext>
                </a:extLst>
              </a:tr>
            </a:tbl>
          </a:graphicData>
        </a:graphic>
      </p:graphicFrame>
      <p:graphicFrame>
        <p:nvGraphicFramePr>
          <p:cNvPr id="7" name="Table 6">
            <a:extLst>
              <a:ext uri="{FF2B5EF4-FFF2-40B4-BE49-F238E27FC236}">
                <a16:creationId xmlns:a16="http://schemas.microsoft.com/office/drawing/2014/main" id="{DDFC6BBE-68F4-4116-82FC-F2639745C748}"/>
              </a:ext>
            </a:extLst>
          </p:cNvPr>
          <p:cNvGraphicFramePr>
            <a:graphicFrameLocks noGrp="1"/>
          </p:cNvGraphicFramePr>
          <p:nvPr>
            <p:extLst>
              <p:ext uri="{D42A27DB-BD31-4B8C-83A1-F6EECF244321}">
                <p14:modId xmlns:p14="http://schemas.microsoft.com/office/powerpoint/2010/main" val="2386293864"/>
              </p:ext>
            </p:extLst>
          </p:nvPr>
        </p:nvGraphicFramePr>
        <p:xfrm>
          <a:off x="6463869" y="5113758"/>
          <a:ext cx="4792924" cy="1600200"/>
        </p:xfrm>
        <a:graphic>
          <a:graphicData uri="http://schemas.openxmlformats.org/drawingml/2006/table">
            <a:tbl>
              <a:tblPr firstRow="1" firstCol="1" bandRow="1">
                <a:tableStyleId>{7DF18680-E054-41AD-8BC1-D1AEF772440D}</a:tableStyleId>
              </a:tblPr>
              <a:tblGrid>
                <a:gridCol w="899654">
                  <a:extLst>
                    <a:ext uri="{9D8B030D-6E8A-4147-A177-3AD203B41FA5}">
                      <a16:colId xmlns:a16="http://schemas.microsoft.com/office/drawing/2014/main" val="2630972963"/>
                    </a:ext>
                  </a:extLst>
                </a:gridCol>
                <a:gridCol w="3893270">
                  <a:extLst>
                    <a:ext uri="{9D8B030D-6E8A-4147-A177-3AD203B41FA5}">
                      <a16:colId xmlns:a16="http://schemas.microsoft.com/office/drawing/2014/main" val="3404264630"/>
                    </a:ext>
                  </a:extLst>
                </a:gridCol>
              </a:tblGrid>
              <a:tr h="0">
                <a:tc>
                  <a:txBody>
                    <a:bodyPr/>
                    <a:lstStyle/>
                    <a:p>
                      <a:pPr marL="0" marR="0" algn="ctr">
                        <a:spcBef>
                          <a:spcPts val="0"/>
                        </a:spcBef>
                        <a:spcAft>
                          <a:spcPts val="0"/>
                        </a:spcAft>
                      </a:pPr>
                      <a:r>
                        <a:rPr lang="en-CA" sz="1050" dirty="0">
                          <a:effectLst/>
                        </a:rPr>
                        <a:t>Attribute</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lgn="ctr">
                        <a:spcBef>
                          <a:spcPts val="0"/>
                        </a:spcBef>
                        <a:spcAft>
                          <a:spcPts val="0"/>
                        </a:spcAft>
                      </a:pPr>
                      <a:r>
                        <a:rPr lang="en-CA" sz="1050" dirty="0">
                          <a:effectLst/>
                        </a:rPr>
                        <a:t>Attribute Description</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3843311131"/>
                  </a:ext>
                </a:extLst>
              </a:tr>
              <a:tr h="0">
                <a:tc>
                  <a:txBody>
                    <a:bodyPr/>
                    <a:lstStyle/>
                    <a:p>
                      <a:pPr marL="0" marR="0">
                        <a:spcBef>
                          <a:spcPts val="0"/>
                        </a:spcBef>
                        <a:spcAft>
                          <a:spcPts val="0"/>
                        </a:spcAft>
                      </a:pPr>
                      <a:r>
                        <a:rPr lang="en-CA" sz="1050" dirty="0">
                          <a:effectLst/>
                        </a:rPr>
                        <a:t>Field Name</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050">
                          <a:effectLst/>
                        </a:rPr>
                        <a:t>Purpose of Travel  (English)</a:t>
                      </a:r>
                      <a:endParaRPr lang="en-US" sz="110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749077966"/>
                  </a:ext>
                </a:extLst>
              </a:tr>
              <a:tr h="0">
                <a:tc>
                  <a:txBody>
                    <a:bodyPr/>
                    <a:lstStyle/>
                    <a:p>
                      <a:pPr marL="0" marR="0">
                        <a:spcBef>
                          <a:spcPts val="0"/>
                        </a:spcBef>
                        <a:spcAft>
                          <a:spcPts val="0"/>
                        </a:spcAft>
                      </a:pPr>
                      <a:r>
                        <a:rPr lang="en-CA" sz="1050" dirty="0">
                          <a:effectLst/>
                        </a:rPr>
                        <a:t>Description</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050" dirty="0">
                          <a:effectLst/>
                        </a:rPr>
                        <a:t>A description of the reason for the government trip in question. The description should be succinct (one line if possible) and provide users with a general sense of the trip's purpose. Use of acronyms should be avoided, in English.</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57162803"/>
                  </a:ext>
                </a:extLst>
              </a:tr>
              <a:tr h="0">
                <a:tc>
                  <a:txBody>
                    <a:bodyPr/>
                    <a:lstStyle/>
                    <a:p>
                      <a:pPr marL="0" marR="0">
                        <a:spcBef>
                          <a:spcPts val="0"/>
                        </a:spcBef>
                        <a:spcAft>
                          <a:spcPts val="0"/>
                        </a:spcAft>
                      </a:pPr>
                      <a:r>
                        <a:rPr lang="en-CA" sz="1050" dirty="0">
                          <a:effectLst/>
                        </a:rPr>
                        <a:t>Obligation</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050" dirty="0">
                          <a:effectLst/>
                        </a:rPr>
                        <a:t>Mandatory</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883956464"/>
                  </a:ext>
                </a:extLst>
              </a:tr>
              <a:tr h="0">
                <a:tc>
                  <a:txBody>
                    <a:bodyPr/>
                    <a:lstStyle/>
                    <a:p>
                      <a:pPr marL="0" marR="0">
                        <a:spcBef>
                          <a:spcPts val="0"/>
                        </a:spcBef>
                        <a:spcAft>
                          <a:spcPts val="0"/>
                        </a:spcAft>
                      </a:pPr>
                      <a:r>
                        <a:rPr lang="en-CA" sz="1050" dirty="0">
                          <a:effectLst/>
                        </a:rPr>
                        <a:t>Condition</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050" dirty="0">
                          <a:effectLst/>
                        </a:rPr>
                        <a:t>N/A</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437003435"/>
                  </a:ext>
                </a:extLst>
              </a:tr>
              <a:tr h="0">
                <a:tc>
                  <a:txBody>
                    <a:bodyPr/>
                    <a:lstStyle/>
                    <a:p>
                      <a:pPr marL="0" marR="0">
                        <a:spcBef>
                          <a:spcPts val="0"/>
                        </a:spcBef>
                        <a:spcAft>
                          <a:spcPts val="0"/>
                        </a:spcAft>
                      </a:pPr>
                      <a:r>
                        <a:rPr lang="en-CA" sz="1050" dirty="0">
                          <a:effectLst/>
                        </a:rPr>
                        <a:t>Format Type</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050" dirty="0">
                          <a:effectLst/>
                        </a:rPr>
                        <a:t>Free text</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550017682"/>
                  </a:ext>
                </a:extLst>
              </a:tr>
              <a:tr h="0">
                <a:tc>
                  <a:txBody>
                    <a:bodyPr/>
                    <a:lstStyle/>
                    <a:p>
                      <a:pPr marL="0" marR="0">
                        <a:spcBef>
                          <a:spcPts val="0"/>
                        </a:spcBef>
                        <a:spcAft>
                          <a:spcPts val="0"/>
                        </a:spcAft>
                      </a:pPr>
                      <a:r>
                        <a:rPr lang="en-CA" sz="1050" dirty="0">
                          <a:effectLst/>
                        </a:rPr>
                        <a:t>Validation</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CA" sz="1050" dirty="0">
                          <a:effectLst/>
                        </a:rPr>
                        <a:t>This field must not be empty</a:t>
                      </a:r>
                      <a:endParaRPr lang="en-US" sz="1100" dirty="0">
                        <a:effectLst/>
                        <a:latin typeface="Times New Roman" panose="02020603050405020304" pitchFamily="18" charset="0"/>
                        <a:ea typeface="Times New Roman" panose="02020603050405020304" pitchFamily="18" charset="0"/>
                      </a:endParaRPr>
                    </a:p>
                  </a:txBody>
                  <a:tcPr marL="68580" marR="68580" marT="0" marB="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323967106"/>
                  </a:ext>
                </a:extLst>
              </a:tr>
            </a:tbl>
          </a:graphicData>
        </a:graphic>
      </p:graphicFrame>
      <p:sp>
        <p:nvSpPr>
          <p:cNvPr id="4" name="TextBox 3">
            <a:extLst>
              <a:ext uri="{FF2B5EF4-FFF2-40B4-BE49-F238E27FC236}">
                <a16:creationId xmlns:a16="http://schemas.microsoft.com/office/drawing/2014/main" id="{EE0D7228-BB5C-47A8-BDD1-F9C384FCC094}"/>
              </a:ext>
            </a:extLst>
          </p:cNvPr>
          <p:cNvSpPr txBox="1"/>
          <p:nvPr/>
        </p:nvSpPr>
        <p:spPr>
          <a:xfrm>
            <a:off x="935207" y="913686"/>
            <a:ext cx="1481496" cy="369332"/>
          </a:xfrm>
          <a:prstGeom prst="rect">
            <a:avLst/>
          </a:prstGeom>
          <a:noFill/>
        </p:spPr>
        <p:txBody>
          <a:bodyPr wrap="none" rtlCol="0">
            <a:spAutoFit/>
          </a:bodyPr>
          <a:lstStyle/>
          <a:p>
            <a:r>
              <a:rPr lang="en-CA" dirty="0"/>
              <a:t>Dataset Fields</a:t>
            </a:r>
          </a:p>
        </p:txBody>
      </p:sp>
      <p:sp>
        <p:nvSpPr>
          <p:cNvPr id="8" name="TextBox 7">
            <a:extLst>
              <a:ext uri="{FF2B5EF4-FFF2-40B4-BE49-F238E27FC236}">
                <a16:creationId xmlns:a16="http://schemas.microsoft.com/office/drawing/2014/main" id="{BD76B99C-0633-41C9-95ED-34C41A423C41}"/>
              </a:ext>
            </a:extLst>
          </p:cNvPr>
          <p:cNvSpPr txBox="1"/>
          <p:nvPr/>
        </p:nvSpPr>
        <p:spPr>
          <a:xfrm>
            <a:off x="6463869" y="923092"/>
            <a:ext cx="1632178" cy="369332"/>
          </a:xfrm>
          <a:prstGeom prst="rect">
            <a:avLst/>
          </a:prstGeom>
          <a:noFill/>
        </p:spPr>
        <p:txBody>
          <a:bodyPr wrap="none" rtlCol="0">
            <a:spAutoFit/>
          </a:bodyPr>
          <a:lstStyle/>
          <a:p>
            <a:r>
              <a:rPr lang="en-CA" dirty="0"/>
              <a:t>Data Dictionary</a:t>
            </a:r>
          </a:p>
        </p:txBody>
      </p:sp>
      <p:sp>
        <p:nvSpPr>
          <p:cNvPr id="9" name="TextBox 8">
            <a:extLst>
              <a:ext uri="{FF2B5EF4-FFF2-40B4-BE49-F238E27FC236}">
                <a16:creationId xmlns:a16="http://schemas.microsoft.com/office/drawing/2014/main" id="{99FFE45E-41F5-429B-8173-55E1854E7F84}"/>
              </a:ext>
            </a:extLst>
          </p:cNvPr>
          <p:cNvSpPr txBox="1"/>
          <p:nvPr/>
        </p:nvSpPr>
        <p:spPr>
          <a:xfrm>
            <a:off x="6463869" y="4725614"/>
            <a:ext cx="2957861" cy="369332"/>
          </a:xfrm>
          <a:prstGeom prst="rect">
            <a:avLst/>
          </a:prstGeom>
          <a:noFill/>
        </p:spPr>
        <p:txBody>
          <a:bodyPr wrap="none" rtlCol="0">
            <a:spAutoFit/>
          </a:bodyPr>
          <a:lstStyle/>
          <a:p>
            <a:r>
              <a:rPr lang="en-CA" dirty="0"/>
              <a:t>Data Dictionary: Entry Sample</a:t>
            </a:r>
          </a:p>
        </p:txBody>
      </p:sp>
      <p:graphicFrame>
        <p:nvGraphicFramePr>
          <p:cNvPr id="14" name="Table 15">
            <a:extLst>
              <a:ext uri="{FF2B5EF4-FFF2-40B4-BE49-F238E27FC236}">
                <a16:creationId xmlns:a16="http://schemas.microsoft.com/office/drawing/2014/main" id="{845576FB-A661-4B56-AAE7-8F241D1DE930}"/>
              </a:ext>
            </a:extLst>
          </p:cNvPr>
          <p:cNvGraphicFramePr>
            <a:graphicFrameLocks noGrp="1"/>
          </p:cNvGraphicFramePr>
          <p:nvPr>
            <p:extLst>
              <p:ext uri="{D42A27DB-BD31-4B8C-83A1-F6EECF244321}">
                <p14:modId xmlns:p14="http://schemas.microsoft.com/office/powerpoint/2010/main" val="774022824"/>
              </p:ext>
            </p:extLst>
          </p:nvPr>
        </p:nvGraphicFramePr>
        <p:xfrm>
          <a:off x="935207" y="1300654"/>
          <a:ext cx="4975612" cy="5413300"/>
        </p:xfrm>
        <a:graphic>
          <a:graphicData uri="http://schemas.openxmlformats.org/drawingml/2006/table">
            <a:tbl>
              <a:tblPr firstRow="1" bandRow="1">
                <a:tableStyleId>{7DF18680-E054-41AD-8BC1-D1AEF772440D}</a:tableStyleId>
              </a:tblPr>
              <a:tblGrid>
                <a:gridCol w="1447321">
                  <a:extLst>
                    <a:ext uri="{9D8B030D-6E8A-4147-A177-3AD203B41FA5}">
                      <a16:colId xmlns:a16="http://schemas.microsoft.com/office/drawing/2014/main" val="4128736327"/>
                    </a:ext>
                  </a:extLst>
                </a:gridCol>
                <a:gridCol w="2770909">
                  <a:extLst>
                    <a:ext uri="{9D8B030D-6E8A-4147-A177-3AD203B41FA5}">
                      <a16:colId xmlns:a16="http://schemas.microsoft.com/office/drawing/2014/main" val="184692981"/>
                    </a:ext>
                  </a:extLst>
                </a:gridCol>
                <a:gridCol w="757382">
                  <a:extLst>
                    <a:ext uri="{9D8B030D-6E8A-4147-A177-3AD203B41FA5}">
                      <a16:colId xmlns:a16="http://schemas.microsoft.com/office/drawing/2014/main" val="1977760415"/>
                    </a:ext>
                  </a:extLst>
                </a:gridCol>
              </a:tblGrid>
              <a:tr h="191035">
                <a:tc>
                  <a:txBody>
                    <a:bodyPr/>
                    <a:lstStyle/>
                    <a:p>
                      <a:pPr algn="ctr" fontAlgn="b"/>
                      <a:r>
                        <a:rPr lang="en-CA" sz="1100" b="1" u="none" strike="noStrike" dirty="0">
                          <a:solidFill>
                            <a:srgbClr val="FFFFFF"/>
                          </a:solidFill>
                          <a:effectLst/>
                        </a:rPr>
                        <a:t>Field Names</a:t>
                      </a:r>
                      <a:endParaRPr lang="en-CA" sz="1100" b="1" i="0" u="none" strike="noStrike" dirty="0">
                        <a:solidFill>
                          <a:srgbClr val="FFFFFF"/>
                        </a:solidFill>
                        <a:effectLst/>
                        <a:latin typeface="Calibri" panose="020F0502020204030204" pitchFamily="34" charset="0"/>
                      </a:endParaRPr>
                    </a:p>
                  </a:txBody>
                  <a:tcPr marL="762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algn="ctr" fontAlgn="b"/>
                      <a:r>
                        <a:rPr lang="en-CA" sz="1100" b="1" u="none" strike="noStrike" dirty="0">
                          <a:solidFill>
                            <a:srgbClr val="FFFFFF"/>
                          </a:solidFill>
                          <a:effectLst/>
                        </a:rPr>
                        <a:t>Brief Descriptions</a:t>
                      </a:r>
                      <a:endParaRPr lang="en-CA" sz="1100" b="1" i="0" u="none" strike="noStrike" dirty="0">
                        <a:solidFill>
                          <a:srgbClr val="FFFFFF"/>
                        </a:solidFill>
                        <a:effectLst/>
                        <a:latin typeface="Calibri" panose="020F0502020204030204" pitchFamily="34" charset="0"/>
                      </a:endParaRPr>
                    </a:p>
                  </a:txBody>
                  <a:tcPr marL="762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algn="ctr" fontAlgn="b"/>
                      <a:r>
                        <a:rPr lang="en-CA" sz="1100" b="1" u="none" strike="noStrike" dirty="0">
                          <a:solidFill>
                            <a:srgbClr val="FFFFFF"/>
                          </a:solidFill>
                          <a:effectLst/>
                        </a:rPr>
                        <a:t>Format</a:t>
                      </a:r>
                      <a:endParaRPr lang="en-CA" sz="1100" b="1" i="0" u="none" strike="noStrike" dirty="0">
                        <a:solidFill>
                          <a:srgbClr val="FFFFFF"/>
                        </a:solidFill>
                        <a:effectLst/>
                        <a:latin typeface="Calibri" panose="020F0502020204030204" pitchFamily="34" charset="0"/>
                      </a:endParaRPr>
                    </a:p>
                  </a:txBody>
                  <a:tcPr marL="762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4143510792"/>
                  </a:ext>
                </a:extLst>
              </a:tr>
              <a:tr h="242425">
                <a:tc>
                  <a:txBody>
                    <a:bodyPr/>
                    <a:lstStyle/>
                    <a:p>
                      <a:pPr algn="l" fontAlgn="b"/>
                      <a:r>
                        <a:rPr lang="en-CA" sz="1100" b="0" u="none" strike="noStrike">
                          <a:solidFill>
                            <a:srgbClr val="000000"/>
                          </a:solidFill>
                          <a:effectLst/>
                        </a:rPr>
                        <a:t>ref_number</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a:solidFill>
                            <a:srgbClr val="000000"/>
                          </a:solidFill>
                          <a:effectLst/>
                        </a:rPr>
                        <a:t>Reference Number  </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23363333"/>
                  </a:ext>
                </a:extLst>
              </a:tr>
              <a:tr h="242425">
                <a:tc>
                  <a:txBody>
                    <a:bodyPr/>
                    <a:lstStyle/>
                    <a:p>
                      <a:pPr algn="l" fontAlgn="b"/>
                      <a:r>
                        <a:rPr lang="en-CA" sz="1100" b="0" u="none" strike="noStrike" dirty="0" err="1">
                          <a:solidFill>
                            <a:srgbClr val="000000"/>
                          </a:solidFill>
                          <a:effectLst/>
                        </a:rPr>
                        <a:t>disclosure_group</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a:solidFill>
                            <a:srgbClr val="000000"/>
                          </a:solidFill>
                          <a:effectLst/>
                        </a:rPr>
                        <a:t>Disclosure Group</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815686370"/>
                  </a:ext>
                </a:extLst>
              </a:tr>
              <a:tr h="242425">
                <a:tc>
                  <a:txBody>
                    <a:bodyPr/>
                    <a:lstStyle/>
                    <a:p>
                      <a:pPr algn="l" fontAlgn="b"/>
                      <a:r>
                        <a:rPr lang="en-CA" sz="1100" b="0" u="none" strike="noStrike" dirty="0" err="1">
                          <a:solidFill>
                            <a:srgbClr val="000000"/>
                          </a:solidFill>
                          <a:effectLst/>
                        </a:rPr>
                        <a:t>title_en</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a:solidFill>
                            <a:srgbClr val="000000"/>
                          </a:solidFill>
                          <a:effectLst/>
                        </a:rPr>
                        <a:t>Title (English)</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780185109"/>
                  </a:ext>
                </a:extLst>
              </a:tr>
              <a:tr h="242425">
                <a:tc>
                  <a:txBody>
                    <a:bodyPr/>
                    <a:lstStyle/>
                    <a:p>
                      <a:pPr algn="l" fontAlgn="b"/>
                      <a:r>
                        <a:rPr lang="en-CA" sz="1100" b="0" u="none" strike="noStrike" dirty="0" err="1">
                          <a:solidFill>
                            <a:srgbClr val="000000"/>
                          </a:solidFill>
                          <a:effectLst/>
                        </a:rPr>
                        <a:t>title_fr</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a:solidFill>
                            <a:srgbClr val="000000"/>
                          </a:solidFill>
                          <a:effectLst/>
                        </a:rPr>
                        <a:t>Title (French)</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686005703"/>
                  </a:ext>
                </a:extLst>
              </a:tr>
              <a:tr h="242425">
                <a:tc>
                  <a:txBody>
                    <a:bodyPr/>
                    <a:lstStyle/>
                    <a:p>
                      <a:pPr algn="l" fontAlgn="b"/>
                      <a:r>
                        <a:rPr lang="en-CA" sz="1100" b="0" u="none" strike="noStrike" dirty="0">
                          <a:solidFill>
                            <a:srgbClr val="000000"/>
                          </a:solidFill>
                          <a:effectLst/>
                        </a:rPr>
                        <a:t>name</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Name </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016538766"/>
                  </a:ext>
                </a:extLst>
              </a:tr>
              <a:tr h="242425">
                <a:tc>
                  <a:txBody>
                    <a:bodyPr/>
                    <a:lstStyle/>
                    <a:p>
                      <a:pPr algn="l" fontAlgn="b"/>
                      <a:r>
                        <a:rPr lang="en-CA" sz="1100" b="0" u="none" strike="noStrike">
                          <a:solidFill>
                            <a:srgbClr val="000000"/>
                          </a:solidFill>
                          <a:effectLst/>
                        </a:rPr>
                        <a:t>purpose_en</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Purpose of Travel  (English)</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343296892"/>
                  </a:ext>
                </a:extLst>
              </a:tr>
              <a:tr h="242425">
                <a:tc>
                  <a:txBody>
                    <a:bodyPr/>
                    <a:lstStyle/>
                    <a:p>
                      <a:pPr algn="l" fontAlgn="b"/>
                      <a:r>
                        <a:rPr lang="en-CA" sz="1100" b="0" u="none" strike="noStrike">
                          <a:solidFill>
                            <a:srgbClr val="000000"/>
                          </a:solidFill>
                          <a:effectLst/>
                        </a:rPr>
                        <a:t>purpose_fr</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Purpose of Travel  (French)</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761465061"/>
                  </a:ext>
                </a:extLst>
              </a:tr>
              <a:tr h="242425">
                <a:tc>
                  <a:txBody>
                    <a:bodyPr/>
                    <a:lstStyle/>
                    <a:p>
                      <a:pPr algn="l" fontAlgn="b"/>
                      <a:r>
                        <a:rPr lang="en-CA" sz="1100" b="0" u="none" strike="noStrike">
                          <a:solidFill>
                            <a:srgbClr val="000000"/>
                          </a:solidFill>
                          <a:effectLst/>
                        </a:rPr>
                        <a:t>start_date</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Travel Start Date </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Date</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944346847"/>
                  </a:ext>
                </a:extLst>
              </a:tr>
              <a:tr h="242425">
                <a:tc>
                  <a:txBody>
                    <a:bodyPr/>
                    <a:lstStyle/>
                    <a:p>
                      <a:pPr algn="l" fontAlgn="b"/>
                      <a:r>
                        <a:rPr lang="en-CA" sz="1100" b="0" u="none" strike="noStrike">
                          <a:solidFill>
                            <a:srgbClr val="000000"/>
                          </a:solidFill>
                          <a:effectLst/>
                        </a:rPr>
                        <a:t>end_date</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Travel End Date </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Date</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400360031"/>
                  </a:ext>
                </a:extLst>
              </a:tr>
              <a:tr h="242425">
                <a:tc>
                  <a:txBody>
                    <a:bodyPr/>
                    <a:lstStyle/>
                    <a:p>
                      <a:pPr algn="l" fontAlgn="b"/>
                      <a:r>
                        <a:rPr lang="en-CA" sz="1100" b="0" u="none" strike="noStrike">
                          <a:solidFill>
                            <a:srgbClr val="000000"/>
                          </a:solidFill>
                          <a:effectLst/>
                        </a:rPr>
                        <a:t>destination_en</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Destination (English)</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55229423"/>
                  </a:ext>
                </a:extLst>
              </a:tr>
              <a:tr h="242425">
                <a:tc>
                  <a:txBody>
                    <a:bodyPr/>
                    <a:lstStyle/>
                    <a:p>
                      <a:pPr algn="l" fontAlgn="b"/>
                      <a:r>
                        <a:rPr lang="en-CA" sz="1100" b="0" u="none" strike="noStrike">
                          <a:solidFill>
                            <a:srgbClr val="000000"/>
                          </a:solidFill>
                          <a:effectLst/>
                        </a:rPr>
                        <a:t>destination_fr</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Destination (French)</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929871117"/>
                  </a:ext>
                </a:extLst>
              </a:tr>
              <a:tr h="242425">
                <a:tc>
                  <a:txBody>
                    <a:bodyPr/>
                    <a:lstStyle/>
                    <a:p>
                      <a:pPr algn="l" fontAlgn="b"/>
                      <a:r>
                        <a:rPr lang="en-CA" sz="1100" b="0" u="none" strike="noStrike">
                          <a:solidFill>
                            <a:srgbClr val="000000"/>
                          </a:solidFill>
                          <a:effectLst/>
                        </a:rPr>
                        <a:t>airfare</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Airfare </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Numeric</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73547979"/>
                  </a:ext>
                </a:extLst>
              </a:tr>
              <a:tr h="242425">
                <a:tc>
                  <a:txBody>
                    <a:bodyPr/>
                    <a:lstStyle/>
                    <a:p>
                      <a:pPr algn="l" fontAlgn="b"/>
                      <a:r>
                        <a:rPr lang="en-CA" sz="1100" b="0" u="none" strike="noStrike">
                          <a:solidFill>
                            <a:srgbClr val="000000"/>
                          </a:solidFill>
                          <a:effectLst/>
                        </a:rPr>
                        <a:t>other_transport</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Other Transportation </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Numeric</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17471012"/>
                  </a:ext>
                </a:extLst>
              </a:tr>
              <a:tr h="242425">
                <a:tc>
                  <a:txBody>
                    <a:bodyPr/>
                    <a:lstStyle/>
                    <a:p>
                      <a:pPr algn="l" fontAlgn="b"/>
                      <a:r>
                        <a:rPr lang="en-CA" sz="1100" b="0" u="none" strike="noStrike">
                          <a:solidFill>
                            <a:srgbClr val="000000"/>
                          </a:solidFill>
                          <a:effectLst/>
                        </a:rPr>
                        <a:t>lodging</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Accommodation </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Numeric</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518096923"/>
                  </a:ext>
                </a:extLst>
              </a:tr>
              <a:tr h="242425">
                <a:tc>
                  <a:txBody>
                    <a:bodyPr/>
                    <a:lstStyle/>
                    <a:p>
                      <a:pPr algn="l" fontAlgn="b"/>
                      <a:r>
                        <a:rPr lang="en-CA" sz="1100" b="0" u="none" strike="noStrike">
                          <a:solidFill>
                            <a:srgbClr val="000000"/>
                          </a:solidFill>
                          <a:effectLst/>
                        </a:rPr>
                        <a:t>meals</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Meals and incidentals </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Numeric</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636342662"/>
                  </a:ext>
                </a:extLst>
              </a:tr>
              <a:tr h="242425">
                <a:tc>
                  <a:txBody>
                    <a:bodyPr/>
                    <a:lstStyle/>
                    <a:p>
                      <a:pPr algn="l" fontAlgn="b"/>
                      <a:r>
                        <a:rPr lang="en-CA" sz="1100" b="0" u="none" strike="noStrike">
                          <a:solidFill>
                            <a:srgbClr val="000000"/>
                          </a:solidFill>
                          <a:effectLst/>
                        </a:rPr>
                        <a:t>other_expenses</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Other Expenses</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Numeric</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18696287"/>
                  </a:ext>
                </a:extLst>
              </a:tr>
              <a:tr h="242425">
                <a:tc>
                  <a:txBody>
                    <a:bodyPr/>
                    <a:lstStyle/>
                    <a:p>
                      <a:pPr algn="l" fontAlgn="b"/>
                      <a:r>
                        <a:rPr lang="en-CA" sz="1100" b="0" u="none" strike="noStrike">
                          <a:solidFill>
                            <a:srgbClr val="000000"/>
                          </a:solidFill>
                          <a:effectLst/>
                        </a:rPr>
                        <a:t>total</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Total Amount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Numeric</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497631134"/>
                  </a:ext>
                </a:extLst>
              </a:tr>
              <a:tr h="373765">
                <a:tc>
                  <a:txBody>
                    <a:bodyPr/>
                    <a:lstStyle/>
                    <a:p>
                      <a:pPr algn="l" fontAlgn="b"/>
                      <a:r>
                        <a:rPr lang="en-CA" sz="1100" b="0" u="none" strike="noStrike">
                          <a:solidFill>
                            <a:srgbClr val="000000"/>
                          </a:solidFill>
                          <a:effectLst/>
                        </a:rPr>
                        <a:t>additional_comments_en</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a:solidFill>
                            <a:srgbClr val="000000"/>
                          </a:solidFill>
                          <a:effectLst/>
                        </a:rPr>
                        <a:t>Additional Comments (English)</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498852781"/>
                  </a:ext>
                </a:extLst>
              </a:tr>
              <a:tr h="242425">
                <a:tc>
                  <a:txBody>
                    <a:bodyPr/>
                    <a:lstStyle/>
                    <a:p>
                      <a:pPr algn="l" fontAlgn="b"/>
                      <a:r>
                        <a:rPr lang="en-CA" sz="1100" b="0" u="none" strike="noStrike">
                          <a:solidFill>
                            <a:srgbClr val="000000"/>
                          </a:solidFill>
                          <a:effectLst/>
                        </a:rPr>
                        <a:t>additional_comments_fr</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a:solidFill>
                            <a:srgbClr val="000000"/>
                          </a:solidFill>
                          <a:effectLst/>
                        </a:rPr>
                        <a:t>Additional Comments (French)</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941833734"/>
                  </a:ext>
                </a:extLst>
              </a:tr>
              <a:tr h="242425">
                <a:tc>
                  <a:txBody>
                    <a:bodyPr/>
                    <a:lstStyle/>
                    <a:p>
                      <a:pPr algn="l" fontAlgn="b"/>
                      <a:r>
                        <a:rPr lang="en-CA" sz="1100" b="0" u="none" strike="noStrike">
                          <a:solidFill>
                            <a:srgbClr val="000000"/>
                          </a:solidFill>
                          <a:effectLst/>
                        </a:rPr>
                        <a:t>owner_org</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a:solidFill>
                            <a:srgbClr val="000000"/>
                          </a:solidFill>
                          <a:effectLst/>
                        </a:rPr>
                        <a:t>Owner Organisation Code</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178188185"/>
                  </a:ext>
                </a:extLst>
              </a:tr>
              <a:tr h="242425">
                <a:tc>
                  <a:txBody>
                    <a:bodyPr/>
                    <a:lstStyle/>
                    <a:p>
                      <a:pPr algn="l" fontAlgn="b"/>
                      <a:r>
                        <a:rPr lang="en-CA" sz="1100" b="0" u="none" strike="noStrike">
                          <a:solidFill>
                            <a:srgbClr val="000000"/>
                          </a:solidFill>
                          <a:effectLst/>
                        </a:rPr>
                        <a:t>owner_org_title</a:t>
                      </a:r>
                      <a:endParaRPr lang="en-CA"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US" sz="1100" b="0" u="none" strike="noStrike">
                          <a:solidFill>
                            <a:srgbClr val="000000"/>
                          </a:solidFill>
                          <a:effectLst/>
                        </a:rPr>
                        <a:t>Owner Organisation Title (English and French) </a:t>
                      </a:r>
                      <a:endParaRPr lang="en-US" sz="1100" b="0" i="0" u="none" strike="noStrike">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l" fontAlgn="b"/>
                      <a:r>
                        <a:rPr lang="en-CA" sz="1100" b="0" u="none" strike="noStrike" dirty="0">
                          <a:solidFill>
                            <a:srgbClr val="000000"/>
                          </a:solidFill>
                          <a:effectLst/>
                        </a:rPr>
                        <a:t>Text</a:t>
                      </a:r>
                      <a:endParaRPr lang="en-CA" sz="1100" b="0" i="0" u="none" strike="noStrike" dirty="0">
                        <a:solidFill>
                          <a:srgbClr val="000000"/>
                        </a:solidFill>
                        <a:effectLst/>
                        <a:latin typeface="Calibri" panose="020F0502020204030204" pitchFamily="34" charset="0"/>
                      </a:endParaRPr>
                    </a:p>
                  </a:txBody>
                  <a:tcPr marL="72000" marR="7620" marT="762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744770783"/>
                  </a:ext>
                </a:extLst>
              </a:tr>
            </a:tbl>
          </a:graphicData>
        </a:graphic>
      </p:graphicFrame>
      <p:pic>
        <p:nvPicPr>
          <p:cNvPr id="16" name="Picture 4" descr="SAIT">
            <a:extLst>
              <a:ext uri="{FF2B5EF4-FFF2-40B4-BE49-F238E27FC236}">
                <a16:creationId xmlns:a16="http://schemas.microsoft.com/office/drawing/2014/main" id="{B604365B-33BB-4AD4-8481-10A4BB751F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0820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F9FB8-5ABD-4B66-B879-2E500056DBF1}"/>
              </a:ext>
            </a:extLst>
          </p:cNvPr>
          <p:cNvSpPr>
            <a:spLocks noGrp="1"/>
          </p:cNvSpPr>
          <p:nvPr>
            <p:ph type="title"/>
          </p:nvPr>
        </p:nvSpPr>
        <p:spPr>
          <a:xfrm>
            <a:off x="2520371" y="209999"/>
            <a:ext cx="7151255" cy="1478570"/>
          </a:xfrm>
        </p:spPr>
        <p:txBody>
          <a:bodyPr/>
          <a:lstStyle/>
          <a:p>
            <a:pPr algn="ctr"/>
            <a:r>
              <a:rPr lang="en-CA" dirty="0">
                <a:effectLst>
                  <a:glow rad="63500">
                    <a:srgbClr val="09055B">
                      <a:alpha val="40000"/>
                    </a:srgbClr>
                  </a:glow>
                </a:effectLst>
              </a:rPr>
              <a:t>Potential Questions to explore</a:t>
            </a:r>
          </a:p>
        </p:txBody>
      </p:sp>
      <p:sp>
        <p:nvSpPr>
          <p:cNvPr id="4" name="TextBox 3">
            <a:extLst>
              <a:ext uri="{FF2B5EF4-FFF2-40B4-BE49-F238E27FC236}">
                <a16:creationId xmlns:a16="http://schemas.microsoft.com/office/drawing/2014/main" id="{7DBDCCF5-0F97-475A-86DD-7DA3E96735C4}"/>
              </a:ext>
            </a:extLst>
          </p:cNvPr>
          <p:cNvSpPr txBox="1"/>
          <p:nvPr/>
        </p:nvSpPr>
        <p:spPr>
          <a:xfrm>
            <a:off x="1279126" y="1688569"/>
            <a:ext cx="9633743" cy="5032147"/>
          </a:xfrm>
          <a:prstGeom prst="rect">
            <a:avLst/>
          </a:prstGeom>
          <a:noFill/>
        </p:spPr>
        <p:txBody>
          <a:bodyPr wrap="square" spcCol="360000" rtlCol="0">
            <a:spAutoFit/>
          </a:bodyPr>
          <a:lstStyle/>
          <a:p>
            <a:pPr marL="342900" indent="-342900">
              <a:spcAft>
                <a:spcPts val="3000"/>
              </a:spcAft>
              <a:buFont typeface="+mj-lt"/>
              <a:buAutoNum type="arabicPeriod"/>
            </a:pPr>
            <a:r>
              <a:rPr lang="en-CA" sz="2800" dirty="0"/>
              <a:t>Which factions of the Government have spent the most in 2018, 2019 and 2020? (Overall totals)</a:t>
            </a:r>
          </a:p>
          <a:p>
            <a:pPr marL="342900" indent="-342900">
              <a:spcAft>
                <a:spcPts val="3000"/>
              </a:spcAft>
              <a:buFont typeface="+mj-lt"/>
              <a:buAutoNum type="arabicPeriod"/>
            </a:pPr>
            <a:r>
              <a:rPr lang="en-CA" sz="2800" dirty="0"/>
              <a:t>Where are the majority of travel expenses going?</a:t>
            </a:r>
          </a:p>
          <a:p>
            <a:pPr marL="342900" indent="-342900">
              <a:spcAft>
                <a:spcPts val="3000"/>
              </a:spcAft>
              <a:buFont typeface="+mj-lt"/>
              <a:buAutoNum type="arabicPeriod"/>
            </a:pPr>
            <a:r>
              <a:rPr lang="en-CA" sz="2800" dirty="0"/>
              <a:t>Where are the most popular destinations?</a:t>
            </a:r>
          </a:p>
          <a:p>
            <a:pPr marL="342900" indent="-342900">
              <a:spcAft>
                <a:spcPts val="3000"/>
              </a:spcAft>
              <a:buFont typeface="+mj-lt"/>
              <a:buAutoNum type="arabicPeriod"/>
            </a:pPr>
            <a:r>
              <a:rPr lang="en-CA" sz="2800" dirty="0"/>
              <a:t>Is there a consistency in the role of the travelling individual?</a:t>
            </a:r>
          </a:p>
          <a:p>
            <a:pPr marL="342900" indent="-342900">
              <a:spcAft>
                <a:spcPts val="3000"/>
              </a:spcAft>
              <a:buFont typeface="+mj-lt"/>
              <a:buAutoNum type="arabicPeriod"/>
            </a:pPr>
            <a:r>
              <a:rPr lang="en-CA" sz="2800" dirty="0"/>
              <a:t>What effect did COVID-19 have on expenses?</a:t>
            </a:r>
          </a:p>
          <a:p>
            <a:pPr marL="342900" indent="-342900">
              <a:buFont typeface="+mj-lt"/>
              <a:buAutoNum type="arabicPeriod"/>
            </a:pPr>
            <a:endParaRPr lang="en-CA" sz="2800" dirty="0"/>
          </a:p>
        </p:txBody>
      </p:sp>
      <p:pic>
        <p:nvPicPr>
          <p:cNvPr id="5" name="Picture 4" descr="SAIT">
            <a:extLst>
              <a:ext uri="{FF2B5EF4-FFF2-40B4-BE49-F238E27FC236}">
                <a16:creationId xmlns:a16="http://schemas.microsoft.com/office/drawing/2014/main" id="{C6649BAD-D613-47F8-A632-2295AE93BD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3848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F9FB8-5ABD-4B66-B879-2E500056DBF1}"/>
              </a:ext>
            </a:extLst>
          </p:cNvPr>
          <p:cNvSpPr>
            <a:spLocks noGrp="1"/>
          </p:cNvSpPr>
          <p:nvPr>
            <p:ph type="title"/>
          </p:nvPr>
        </p:nvSpPr>
        <p:spPr>
          <a:xfrm>
            <a:off x="2520371" y="209999"/>
            <a:ext cx="7151255" cy="1478570"/>
          </a:xfrm>
        </p:spPr>
        <p:txBody>
          <a:bodyPr/>
          <a:lstStyle/>
          <a:p>
            <a:pPr algn="ctr"/>
            <a:r>
              <a:rPr lang="en-CA" dirty="0">
                <a:effectLst>
                  <a:glow rad="63500">
                    <a:srgbClr val="09055B">
                      <a:alpha val="40000"/>
                    </a:srgbClr>
                  </a:glow>
                </a:effectLst>
              </a:rPr>
              <a:t>Selected questions</a:t>
            </a:r>
          </a:p>
        </p:txBody>
      </p:sp>
      <p:sp>
        <p:nvSpPr>
          <p:cNvPr id="4" name="TextBox 3">
            <a:extLst>
              <a:ext uri="{FF2B5EF4-FFF2-40B4-BE49-F238E27FC236}">
                <a16:creationId xmlns:a16="http://schemas.microsoft.com/office/drawing/2014/main" id="{7DBDCCF5-0F97-475A-86DD-7DA3E96735C4}"/>
              </a:ext>
            </a:extLst>
          </p:cNvPr>
          <p:cNvSpPr txBox="1"/>
          <p:nvPr/>
        </p:nvSpPr>
        <p:spPr>
          <a:xfrm>
            <a:off x="1279126" y="1688569"/>
            <a:ext cx="9633743" cy="5032147"/>
          </a:xfrm>
          <a:prstGeom prst="rect">
            <a:avLst/>
          </a:prstGeom>
          <a:noFill/>
        </p:spPr>
        <p:txBody>
          <a:bodyPr wrap="square" spcCol="360000" rtlCol="0">
            <a:spAutoFit/>
          </a:bodyPr>
          <a:lstStyle/>
          <a:p>
            <a:pPr marL="342900" indent="-342900">
              <a:spcAft>
                <a:spcPts val="3000"/>
              </a:spcAft>
              <a:buFont typeface="+mj-lt"/>
              <a:buAutoNum type="arabicPeriod"/>
            </a:pPr>
            <a:r>
              <a:rPr lang="en-CA" sz="2800" dirty="0"/>
              <a:t>Which factions of the Government have spent the most in 2018, 2019 and 2020? (Combined yearly totals)</a:t>
            </a:r>
          </a:p>
          <a:p>
            <a:pPr marL="342900" indent="-342900">
              <a:spcAft>
                <a:spcPts val="3000"/>
              </a:spcAft>
              <a:buFont typeface="+mj-lt"/>
              <a:buAutoNum type="arabicPeriod"/>
            </a:pPr>
            <a:r>
              <a:rPr lang="en-CA" sz="2800" dirty="0"/>
              <a:t>Where are the majority of travel expenses going?</a:t>
            </a:r>
          </a:p>
          <a:p>
            <a:pPr marL="342900" indent="-342900">
              <a:spcAft>
                <a:spcPts val="3000"/>
              </a:spcAft>
              <a:buFont typeface="+mj-lt"/>
              <a:buAutoNum type="arabicPeriod"/>
            </a:pPr>
            <a:r>
              <a:rPr lang="en-CA" sz="2800" dirty="0"/>
              <a:t>Where are the most popular destinations?</a:t>
            </a:r>
          </a:p>
          <a:p>
            <a:pPr marL="342900" indent="-342900">
              <a:spcAft>
                <a:spcPts val="3000"/>
              </a:spcAft>
              <a:buFont typeface="+mj-lt"/>
              <a:buAutoNum type="arabicPeriod"/>
            </a:pPr>
            <a:r>
              <a:rPr lang="en-CA" sz="2800" dirty="0"/>
              <a:t>Is there a consistency in the role of the travelling individual?</a:t>
            </a:r>
          </a:p>
          <a:p>
            <a:pPr marL="342900" indent="-342900">
              <a:spcAft>
                <a:spcPts val="3000"/>
              </a:spcAft>
              <a:buFont typeface="+mj-lt"/>
              <a:buAutoNum type="arabicPeriod"/>
            </a:pPr>
            <a:r>
              <a:rPr lang="en-CA" sz="2800" dirty="0"/>
              <a:t>What effect did COVID-19 have on expenses?</a:t>
            </a:r>
          </a:p>
          <a:p>
            <a:pPr marL="342900" indent="-342900">
              <a:buFont typeface="+mj-lt"/>
              <a:buAutoNum type="arabicPeriod"/>
            </a:pPr>
            <a:endParaRPr lang="en-CA" sz="2800" dirty="0"/>
          </a:p>
        </p:txBody>
      </p:sp>
      <p:sp>
        <p:nvSpPr>
          <p:cNvPr id="5" name="Oval 4">
            <a:extLst>
              <a:ext uri="{FF2B5EF4-FFF2-40B4-BE49-F238E27FC236}">
                <a16:creationId xmlns:a16="http://schemas.microsoft.com/office/drawing/2014/main" id="{410608D3-7B0D-484C-A7EC-B497AAA740B3}"/>
              </a:ext>
            </a:extLst>
          </p:cNvPr>
          <p:cNvSpPr/>
          <p:nvPr/>
        </p:nvSpPr>
        <p:spPr>
          <a:xfrm>
            <a:off x="701961" y="1460096"/>
            <a:ext cx="10621818" cy="137621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Oval 5">
            <a:extLst>
              <a:ext uri="{FF2B5EF4-FFF2-40B4-BE49-F238E27FC236}">
                <a16:creationId xmlns:a16="http://schemas.microsoft.com/office/drawing/2014/main" id="{6436CCF1-C5BE-4999-A812-3C64699E8A61}"/>
              </a:ext>
            </a:extLst>
          </p:cNvPr>
          <p:cNvSpPr/>
          <p:nvPr/>
        </p:nvSpPr>
        <p:spPr>
          <a:xfrm>
            <a:off x="1006764" y="5169431"/>
            <a:ext cx="8174182" cy="100969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Oval 6">
            <a:extLst>
              <a:ext uri="{FF2B5EF4-FFF2-40B4-BE49-F238E27FC236}">
                <a16:creationId xmlns:a16="http://schemas.microsoft.com/office/drawing/2014/main" id="{2A219576-738F-4E0C-A4A6-22C6BA5235E7}"/>
              </a:ext>
            </a:extLst>
          </p:cNvPr>
          <p:cNvSpPr/>
          <p:nvPr/>
        </p:nvSpPr>
        <p:spPr>
          <a:xfrm>
            <a:off x="1006764" y="2744886"/>
            <a:ext cx="8174182" cy="100969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F3E92E2C-3BF0-4099-B65A-30C3B792B948}"/>
              </a:ext>
            </a:extLst>
          </p:cNvPr>
          <p:cNvSpPr/>
          <p:nvPr/>
        </p:nvSpPr>
        <p:spPr>
          <a:xfrm>
            <a:off x="1279125" y="3986280"/>
            <a:ext cx="6554234" cy="4571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sp>
        <p:nvSpPr>
          <p:cNvPr id="11" name="Rectangle 10">
            <a:extLst>
              <a:ext uri="{FF2B5EF4-FFF2-40B4-BE49-F238E27FC236}">
                <a16:creationId xmlns:a16="http://schemas.microsoft.com/office/drawing/2014/main" id="{6877D86B-01BC-418D-875A-495FA0E37992}"/>
              </a:ext>
            </a:extLst>
          </p:cNvPr>
          <p:cNvSpPr/>
          <p:nvPr/>
        </p:nvSpPr>
        <p:spPr>
          <a:xfrm>
            <a:off x="1279125" y="4817832"/>
            <a:ext cx="8977394" cy="4571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pic>
        <p:nvPicPr>
          <p:cNvPr id="12" name="Picture 4" descr="SAIT">
            <a:extLst>
              <a:ext uri="{FF2B5EF4-FFF2-40B4-BE49-F238E27FC236}">
                <a16:creationId xmlns:a16="http://schemas.microsoft.com/office/drawing/2014/main" id="{B6EADDCD-8F01-4D44-8E56-4714E58E26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27221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CF117-3F83-448F-A77B-F618128C1338}"/>
              </a:ext>
            </a:extLst>
          </p:cNvPr>
          <p:cNvSpPr>
            <a:spLocks noGrp="1"/>
          </p:cNvSpPr>
          <p:nvPr>
            <p:ph type="title"/>
          </p:nvPr>
        </p:nvSpPr>
        <p:spPr>
          <a:xfrm>
            <a:off x="1141413" y="100668"/>
            <a:ext cx="9905998" cy="755094"/>
          </a:xfrm>
        </p:spPr>
        <p:txBody>
          <a:bodyPr/>
          <a:lstStyle/>
          <a:p>
            <a:pPr algn="ctr"/>
            <a:r>
              <a:rPr lang="en-US" dirty="0">
                <a:effectLst>
                  <a:glow rad="63500">
                    <a:srgbClr val="09055B">
                      <a:alpha val="40000"/>
                    </a:srgbClr>
                  </a:glow>
                </a:effectLst>
              </a:rPr>
              <a:t>Data quality issues</a:t>
            </a:r>
            <a:endParaRPr lang="en-CA" dirty="0">
              <a:effectLst>
                <a:glow rad="63500">
                  <a:srgbClr val="09055B">
                    <a:alpha val="40000"/>
                  </a:srgbClr>
                </a:glow>
              </a:effectLst>
            </a:endParaRPr>
          </a:p>
        </p:txBody>
      </p:sp>
      <p:graphicFrame>
        <p:nvGraphicFramePr>
          <p:cNvPr id="9" name="Table 8">
            <a:extLst>
              <a:ext uri="{FF2B5EF4-FFF2-40B4-BE49-F238E27FC236}">
                <a16:creationId xmlns:a16="http://schemas.microsoft.com/office/drawing/2014/main" id="{72412F3A-07BD-449F-B09D-D38F8BC6D5D3}"/>
              </a:ext>
            </a:extLst>
          </p:cNvPr>
          <p:cNvGraphicFramePr>
            <a:graphicFrameLocks noGrp="1"/>
          </p:cNvGraphicFramePr>
          <p:nvPr>
            <p:extLst>
              <p:ext uri="{D42A27DB-BD31-4B8C-83A1-F6EECF244321}">
                <p14:modId xmlns:p14="http://schemas.microsoft.com/office/powerpoint/2010/main" val="3812071751"/>
              </p:ext>
            </p:extLst>
          </p:nvPr>
        </p:nvGraphicFramePr>
        <p:xfrm>
          <a:off x="1583119" y="855762"/>
          <a:ext cx="9022586" cy="3434617"/>
        </p:xfrm>
        <a:graphic>
          <a:graphicData uri="http://schemas.openxmlformats.org/drawingml/2006/table">
            <a:tbl>
              <a:tblPr firstRow="1" firstCol="1" bandRow="1">
                <a:tableStyleId>{7DF18680-E054-41AD-8BC1-D1AEF772440D}</a:tableStyleId>
              </a:tblPr>
              <a:tblGrid>
                <a:gridCol w="1756407">
                  <a:extLst>
                    <a:ext uri="{9D8B030D-6E8A-4147-A177-3AD203B41FA5}">
                      <a16:colId xmlns:a16="http://schemas.microsoft.com/office/drawing/2014/main" val="164046906"/>
                    </a:ext>
                  </a:extLst>
                </a:gridCol>
                <a:gridCol w="3039448">
                  <a:extLst>
                    <a:ext uri="{9D8B030D-6E8A-4147-A177-3AD203B41FA5}">
                      <a16:colId xmlns:a16="http://schemas.microsoft.com/office/drawing/2014/main" val="1541964802"/>
                    </a:ext>
                  </a:extLst>
                </a:gridCol>
                <a:gridCol w="1282267">
                  <a:extLst>
                    <a:ext uri="{9D8B030D-6E8A-4147-A177-3AD203B41FA5}">
                      <a16:colId xmlns:a16="http://schemas.microsoft.com/office/drawing/2014/main" val="3768903244"/>
                    </a:ext>
                  </a:extLst>
                </a:gridCol>
                <a:gridCol w="2944464">
                  <a:extLst>
                    <a:ext uri="{9D8B030D-6E8A-4147-A177-3AD203B41FA5}">
                      <a16:colId xmlns:a16="http://schemas.microsoft.com/office/drawing/2014/main" val="943348569"/>
                    </a:ext>
                  </a:extLst>
                </a:gridCol>
              </a:tblGrid>
              <a:tr h="160475">
                <a:tc>
                  <a:txBody>
                    <a:bodyPr/>
                    <a:lstStyle/>
                    <a:p>
                      <a:pPr marL="0" marR="0" algn="ctr">
                        <a:spcBef>
                          <a:spcPts val="0"/>
                        </a:spcBef>
                        <a:spcAft>
                          <a:spcPts val="0"/>
                        </a:spcAft>
                      </a:pPr>
                      <a:r>
                        <a:rPr lang="en-CA" sz="1400" dirty="0">
                          <a:effectLst/>
                          <a:latin typeface="Arial" panose="020B0604020202020204" pitchFamily="34" charset="0"/>
                          <a:cs typeface="Arial" panose="020B0604020202020204" pitchFamily="34" charset="0"/>
                        </a:rPr>
                        <a:t>Field</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lgn="ctr">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Issue</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lgn="ctr">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Magnitude</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lgn="ctr">
                        <a:spcBef>
                          <a:spcPts val="0"/>
                        </a:spcBef>
                        <a:spcAft>
                          <a:spcPts val="0"/>
                        </a:spcAft>
                      </a:pPr>
                      <a:r>
                        <a:rPr lang="en-CA" sz="1400" dirty="0">
                          <a:effectLst/>
                          <a:latin typeface="Arial" panose="020B0604020202020204" pitchFamily="34" charset="0"/>
                          <a:cs typeface="Arial" panose="020B0604020202020204" pitchFamily="34" charset="0"/>
                        </a:rPr>
                        <a:t>Decision Taken</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2772282782"/>
                  </a:ext>
                </a:extLst>
              </a:tr>
              <a:tr h="641900">
                <a:tc>
                  <a:txBody>
                    <a:bodyPr/>
                    <a:lstStyle/>
                    <a:p>
                      <a:pPr marL="0" marR="0">
                        <a:spcBef>
                          <a:spcPts val="0"/>
                        </a:spcBef>
                        <a:spcAft>
                          <a:spcPts val="0"/>
                        </a:spcAft>
                      </a:pPr>
                      <a:r>
                        <a:rPr lang="en-CA" sz="1400" dirty="0">
                          <a:effectLst/>
                          <a:latin typeface="Arial" panose="020B0604020202020204" pitchFamily="34" charset="0"/>
                          <a:cs typeface="Arial" panose="020B0604020202020204" pitchFamily="34" charset="0"/>
                        </a:rPr>
                        <a:t>End Date</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Wrong Values: </a:t>
                      </a:r>
                    </a:p>
                    <a:p>
                      <a:pPr marL="342900" marR="0" indent="-342900">
                        <a:spcBef>
                          <a:spcPts val="0"/>
                        </a:spcBef>
                        <a:spcAft>
                          <a:spcPts val="0"/>
                        </a:spcAft>
                        <a:buAutoNum type="alphaLcParenR"/>
                      </a:pPr>
                      <a:r>
                        <a:rPr lang="en-US" sz="1400" dirty="0">
                          <a:effectLst/>
                          <a:latin typeface="Arial" panose="020B0604020202020204" pitchFamily="34" charset="0"/>
                          <a:ea typeface="Times New Roman" panose="02020603050405020304" pitchFamily="18" charset="0"/>
                          <a:cs typeface="Arial" panose="020B0604020202020204" pitchFamily="34" charset="0"/>
                        </a:rPr>
                        <a:t>Wrong Format </a:t>
                      </a:r>
                    </a:p>
                    <a:p>
                      <a:pPr marL="342900" marR="0" indent="-342900">
                        <a:spcBef>
                          <a:spcPts val="0"/>
                        </a:spcBef>
                        <a:spcAft>
                          <a:spcPts val="0"/>
                        </a:spcAft>
                        <a:buAutoNum type="alphaLcParenR"/>
                      </a:pPr>
                      <a:r>
                        <a:rPr lang="en-US" sz="1400" dirty="0">
                          <a:effectLst/>
                          <a:latin typeface="Arial" panose="020B0604020202020204" pitchFamily="34" charset="0"/>
                          <a:ea typeface="Times New Roman" panose="02020603050405020304" pitchFamily="18" charset="0"/>
                          <a:cs typeface="Arial" panose="020B0604020202020204" pitchFamily="34" charset="0"/>
                        </a:rPr>
                        <a:t>Impossibly high years (e.g. year 21xx, 3xxx)</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tc>
                  <a:txBody>
                    <a:bodyPr/>
                    <a:lstStyle/>
                    <a:p>
                      <a:pPr marL="0" marR="0" algn="ctr">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9 records</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tc>
                  <a:txBody>
                    <a:bodyPr/>
                    <a:lstStyle/>
                    <a:p>
                      <a:pPr marL="0" marR="0">
                        <a:spcBef>
                          <a:spcPts val="0"/>
                        </a:spcBef>
                        <a:spcAft>
                          <a:spcPts val="0"/>
                        </a:spcAft>
                      </a:pPr>
                      <a:r>
                        <a:rPr lang="en-CA" sz="1400" dirty="0">
                          <a:effectLst/>
                          <a:latin typeface="Arial" panose="020B0604020202020204" pitchFamily="34" charset="0"/>
                          <a:cs typeface="Arial" panose="020B0604020202020204" pitchFamily="34" charset="0"/>
                        </a:rPr>
                        <a:t>Corrected to mimic “Start Date”</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extLst>
                  <a:ext uri="{0D108BD9-81ED-4DB2-BD59-A6C34878D82A}">
                    <a16:rowId xmlns:a16="http://schemas.microsoft.com/office/drawing/2014/main" val="3229617014"/>
                  </a:ext>
                </a:extLst>
              </a:tr>
              <a:tr h="234217">
                <a:tc>
                  <a:txBody>
                    <a:bodyPr/>
                    <a:lstStyle/>
                    <a:p>
                      <a:pPr marL="0" marR="0">
                        <a:spcBef>
                          <a:spcPts val="0"/>
                        </a:spcBef>
                        <a:spcAft>
                          <a:spcPts val="0"/>
                        </a:spcAft>
                      </a:pPr>
                      <a:r>
                        <a:rPr lang="en-CA" sz="1400" dirty="0">
                          <a:effectLst/>
                          <a:latin typeface="Arial" panose="020B0604020202020204" pitchFamily="34" charset="0"/>
                          <a:cs typeface="Arial" panose="020B0604020202020204" pitchFamily="34" charset="0"/>
                        </a:rPr>
                        <a:t>End Date</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Some “End Dates” are blank</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algn="ctr">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804 records</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a:spcBef>
                          <a:spcPts val="0"/>
                        </a:spcBef>
                        <a:spcAft>
                          <a:spcPts val="0"/>
                        </a:spcAft>
                      </a:pPr>
                      <a:r>
                        <a:rPr lang="en-CA" sz="1400" dirty="0">
                          <a:effectLst/>
                          <a:latin typeface="Arial" panose="020B0604020202020204" pitchFamily="34" charset="0"/>
                          <a:cs typeface="Arial" panose="020B0604020202020204" pitchFamily="34" charset="0"/>
                        </a:rPr>
                        <a:t>Corrected to mimic “Start Date”</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3174955995"/>
                  </a:ext>
                </a:extLst>
              </a:tr>
              <a:tr h="481425">
                <a:tc>
                  <a:txBody>
                    <a:bodyPr/>
                    <a:lstStyle/>
                    <a:p>
                      <a:pPr marL="0" marR="0">
                        <a:spcBef>
                          <a:spcPts val="0"/>
                        </a:spcBef>
                        <a:spcAft>
                          <a:spcPts val="0"/>
                        </a:spcAft>
                      </a:pPr>
                      <a:r>
                        <a:rPr lang="en-CA" sz="1400" dirty="0">
                          <a:effectLst/>
                          <a:latin typeface="Arial" panose="020B0604020202020204" pitchFamily="34" charset="0"/>
                          <a:cs typeface="Arial" panose="020B0604020202020204" pitchFamily="34" charset="0"/>
                        </a:rPr>
                        <a:t>Total (expenses)</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“Total” expenses exceeding 300K CAD for short trips, likely a decimal oversight</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tc>
                  <a:txBody>
                    <a:bodyPr/>
                    <a:lstStyle/>
                    <a:p>
                      <a:pPr marL="0" marR="0" algn="ctr">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4 records</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tc>
                  <a:txBody>
                    <a:bodyPr/>
                    <a:lstStyle/>
                    <a:p>
                      <a:pPr marL="0" marR="0">
                        <a:spcBef>
                          <a:spcPts val="0"/>
                        </a:spcBef>
                        <a:spcAft>
                          <a:spcPts val="0"/>
                        </a:spcAft>
                      </a:pPr>
                      <a:r>
                        <a:rPr lang="en-CA" sz="1400" dirty="0">
                          <a:effectLst/>
                          <a:latin typeface="Arial" panose="020B0604020202020204" pitchFamily="34" charset="0"/>
                          <a:ea typeface="Times New Roman" panose="02020603050405020304" pitchFamily="18" charset="0"/>
                          <a:cs typeface="Arial" panose="020B0604020202020204" pitchFamily="34" charset="0"/>
                        </a:rPr>
                        <a:t>Corrected using the sum of all  expense fields (e.g. airfare + other + lodging)</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extLst>
                  <a:ext uri="{0D108BD9-81ED-4DB2-BD59-A6C34878D82A}">
                    <a16:rowId xmlns:a16="http://schemas.microsoft.com/office/drawing/2014/main" val="430926442"/>
                  </a:ext>
                </a:extLst>
              </a:tr>
              <a:tr h="4814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400" dirty="0">
                          <a:effectLst/>
                          <a:latin typeface="Arial" panose="020B0604020202020204" pitchFamily="34" charset="0"/>
                          <a:cs typeface="Arial" panose="020B0604020202020204" pitchFamily="34" charset="0"/>
                        </a:rPr>
                        <a:t>Total (expenses)</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“Total” expenses are not equal to the sum of all individual expenses (</a:t>
                      </a:r>
                      <a:r>
                        <a:rPr lang="en-CA" sz="1400" dirty="0">
                          <a:effectLst/>
                          <a:latin typeface="Arial" panose="020B0604020202020204" pitchFamily="34" charset="0"/>
                          <a:ea typeface="Times New Roman" panose="02020603050405020304" pitchFamily="18" charset="0"/>
                          <a:cs typeface="Arial" panose="020B0604020202020204" pitchFamily="34" charset="0"/>
                        </a:rPr>
                        <a:t>e.g. airfare + other + lodging)</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effectLst/>
                          <a:latin typeface="Arial" panose="020B0604020202020204" pitchFamily="34" charset="0"/>
                          <a:ea typeface="Times New Roman" panose="02020603050405020304" pitchFamily="18" charset="0"/>
                          <a:cs typeface="Arial" panose="020B0604020202020204" pitchFamily="34" charset="0"/>
                        </a:rPr>
                        <a:t>2266 records</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tc>
                  <a:txBody>
                    <a:bodyPr/>
                    <a:lstStyle/>
                    <a:p>
                      <a:pPr marL="0" marR="0">
                        <a:spcBef>
                          <a:spcPts val="0"/>
                        </a:spcBef>
                        <a:spcAft>
                          <a:spcPts val="0"/>
                        </a:spcAft>
                      </a:pPr>
                      <a:r>
                        <a:rPr lang="en-CA" sz="1400" dirty="0">
                          <a:effectLst/>
                          <a:latin typeface="Arial" panose="020B0604020202020204" pitchFamily="34" charset="0"/>
                          <a:ea typeface="Times New Roman" panose="02020603050405020304" pitchFamily="18" charset="0"/>
                          <a:cs typeface="Arial" panose="020B0604020202020204" pitchFamily="34" charset="0"/>
                        </a:rPr>
                        <a:t>Noted these records, decided to use anyway for overall totals</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1292323327"/>
                  </a:ext>
                </a:extLst>
              </a:tr>
              <a:tr h="6419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effectLst/>
                          <a:latin typeface="Arial" panose="020B0604020202020204" pitchFamily="34" charset="0"/>
                          <a:ea typeface="Times New Roman" panose="02020603050405020304" pitchFamily="18" charset="0"/>
                          <a:cs typeface="Arial" panose="020B0604020202020204" pitchFamily="34" charset="0"/>
                        </a:rPr>
                        <a:t>Airfare,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effectLst/>
                          <a:latin typeface="Arial" panose="020B0604020202020204" pitchFamily="34" charset="0"/>
                          <a:ea typeface="Times New Roman" panose="02020603050405020304" pitchFamily="18" charset="0"/>
                          <a:cs typeface="Arial" panose="020B0604020202020204" pitchFamily="34" charset="0"/>
                        </a:rPr>
                        <a:t>other_transport</a:t>
                      </a:r>
                      <a:r>
                        <a:rPr lang="en-US" sz="1400" dirty="0">
                          <a:effectLst/>
                          <a:latin typeface="Arial" panose="020B0604020202020204" pitchFamily="34" charset="0"/>
                          <a:ea typeface="Times New Roman" panose="02020603050405020304" pitchFamily="18" charset="0"/>
                          <a:cs typeface="Arial" panose="020B0604020202020204" pitchFamily="34" charset="0"/>
                        </a:rPr>
                        <a:t>, lodging,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effectLst/>
                          <a:latin typeface="Arial" panose="020B0604020202020204" pitchFamily="34" charset="0"/>
                          <a:ea typeface="Times New Roman" panose="02020603050405020304" pitchFamily="18" charset="0"/>
                          <a:cs typeface="Arial" panose="020B0604020202020204" pitchFamily="34" charset="0"/>
                        </a:rPr>
                        <a:t>meals</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Extreme values exceeding 800K</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effectLst/>
                          <a:latin typeface="Arial" panose="020B0604020202020204" pitchFamily="34" charset="0"/>
                          <a:ea typeface="Times New Roman" panose="02020603050405020304" pitchFamily="18" charset="0"/>
                          <a:cs typeface="Arial" panose="020B0604020202020204" pitchFamily="34" charset="0"/>
                        </a:rPr>
                        <a:t>4 records</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tc>
                  <a:txBody>
                    <a:bodyPr/>
                    <a:lstStyle/>
                    <a:p>
                      <a:pPr marL="0" marR="0">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Decided to ignore values as only the “Total” field was required for analysis</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extLst>
                  <a:ext uri="{0D108BD9-81ED-4DB2-BD59-A6C34878D82A}">
                    <a16:rowId xmlns:a16="http://schemas.microsoft.com/office/drawing/2014/main" val="637610715"/>
                  </a:ext>
                </a:extLst>
              </a:tr>
            </a:tbl>
          </a:graphicData>
        </a:graphic>
      </p:graphicFrame>
      <p:graphicFrame>
        <p:nvGraphicFramePr>
          <p:cNvPr id="13" name="Table 12">
            <a:extLst>
              <a:ext uri="{FF2B5EF4-FFF2-40B4-BE49-F238E27FC236}">
                <a16:creationId xmlns:a16="http://schemas.microsoft.com/office/drawing/2014/main" id="{F7E77ED3-3EF6-4A3C-B277-7B01E3A9A382}"/>
              </a:ext>
            </a:extLst>
          </p:cNvPr>
          <p:cNvGraphicFramePr>
            <a:graphicFrameLocks noGrp="1"/>
          </p:cNvGraphicFramePr>
          <p:nvPr>
            <p:extLst>
              <p:ext uri="{D42A27DB-BD31-4B8C-83A1-F6EECF244321}">
                <p14:modId xmlns:p14="http://schemas.microsoft.com/office/powerpoint/2010/main" val="4142469520"/>
              </p:ext>
            </p:extLst>
          </p:nvPr>
        </p:nvGraphicFramePr>
        <p:xfrm>
          <a:off x="1583119" y="4456855"/>
          <a:ext cx="9022586" cy="2117583"/>
        </p:xfrm>
        <a:graphic>
          <a:graphicData uri="http://schemas.openxmlformats.org/drawingml/2006/table">
            <a:tbl>
              <a:tblPr firstRow="1" firstCol="1" bandRow="1">
                <a:tableStyleId>{7DF18680-E054-41AD-8BC1-D1AEF772440D}</a:tableStyleId>
              </a:tblPr>
              <a:tblGrid>
                <a:gridCol w="2994622">
                  <a:extLst>
                    <a:ext uri="{9D8B030D-6E8A-4147-A177-3AD203B41FA5}">
                      <a16:colId xmlns:a16="http://schemas.microsoft.com/office/drawing/2014/main" val="1541964802"/>
                    </a:ext>
                  </a:extLst>
                </a:gridCol>
                <a:gridCol w="6027964">
                  <a:extLst>
                    <a:ext uri="{9D8B030D-6E8A-4147-A177-3AD203B41FA5}">
                      <a16:colId xmlns:a16="http://schemas.microsoft.com/office/drawing/2014/main" val="943348569"/>
                    </a:ext>
                  </a:extLst>
                </a:gridCol>
              </a:tblGrid>
              <a:tr h="198655">
                <a:tc>
                  <a:txBody>
                    <a:bodyPr/>
                    <a:lstStyle/>
                    <a:p>
                      <a:pPr marL="0" marR="0" algn="ctr">
                        <a:spcBef>
                          <a:spcPts val="0"/>
                        </a:spcBef>
                        <a:spcAft>
                          <a:spcPts val="0"/>
                        </a:spcAft>
                      </a:pPr>
                      <a:r>
                        <a:rPr lang="en-US" sz="1400" dirty="0">
                          <a:effectLst/>
                          <a:latin typeface="Arial" panose="020B0604020202020204" pitchFamily="34" charset="0"/>
                          <a:ea typeface="Times New Roman" panose="02020603050405020304" pitchFamily="18" charset="0"/>
                          <a:cs typeface="Arial" panose="020B0604020202020204" pitchFamily="34" charset="0"/>
                        </a:rPr>
                        <a:t>Issue</a:t>
                      </a: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tc>
                  <a:txBody>
                    <a:bodyPr/>
                    <a:lstStyle/>
                    <a:p>
                      <a:pPr marL="0" marR="0" algn="ctr">
                        <a:spcBef>
                          <a:spcPts val="0"/>
                        </a:spcBef>
                        <a:spcAft>
                          <a:spcPts val="0"/>
                        </a:spcAft>
                      </a:pPr>
                      <a:r>
                        <a:rPr lang="en-CA" sz="1400" dirty="0">
                          <a:effectLst/>
                          <a:latin typeface="Arial" panose="020B0604020202020204" pitchFamily="34" charset="0"/>
                          <a:cs typeface="Arial" panose="020B0604020202020204" pitchFamily="34" charset="0"/>
                        </a:rPr>
                        <a:t>Decision Taken</a:t>
                      </a:r>
                      <a:endParaRPr lang="en-US" sz="1400" dirty="0">
                        <a:effectLst/>
                        <a:latin typeface="Arial" panose="020B0604020202020204" pitchFamily="34" charset="0"/>
                        <a:ea typeface="Times New Roman" panose="02020603050405020304" pitchFamily="18" charset="0"/>
                        <a:cs typeface="Arial" panose="020B0604020202020204" pitchFamily="34" charset="0"/>
                      </a:endParaRPr>
                    </a:p>
                  </a:txBody>
                  <a:tcPr marL="74256" marR="74256"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2772282782"/>
                  </a:ext>
                </a:extLst>
              </a:tr>
              <a:tr h="918131">
                <a:tc>
                  <a:txBody>
                    <a:bodyPr/>
                    <a:lstStyle/>
                    <a:p>
                      <a:pPr marL="0" marR="0">
                        <a:lnSpc>
                          <a:spcPct val="130000"/>
                        </a:lnSpc>
                        <a:spcBef>
                          <a:spcPts val="0"/>
                        </a:spcBef>
                        <a:spcAft>
                          <a:spcPts val="0"/>
                        </a:spcAft>
                      </a:pPr>
                      <a:r>
                        <a:rPr lang="en-US"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The year 2020 is limited with data from January to November (December is excluded)</a:t>
                      </a:r>
                    </a:p>
                  </a:txBody>
                  <a:tcPr marT="91440" marB="9144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tc>
                  <a:txBody>
                    <a:bodyPr/>
                    <a:lstStyle/>
                    <a:p>
                      <a:pPr marL="0" marR="0">
                        <a:lnSpc>
                          <a:spcPct val="130000"/>
                        </a:lnSpc>
                        <a:spcBef>
                          <a:spcPts val="0"/>
                        </a:spcBef>
                        <a:spcAft>
                          <a:spcPts val="0"/>
                        </a:spcAft>
                      </a:pPr>
                      <a:r>
                        <a:rPr lang="en-CA" sz="1400" dirty="0">
                          <a:solidFill>
                            <a:schemeClr val="bg1"/>
                          </a:solidFill>
                          <a:effectLst/>
                          <a:latin typeface="Arial" panose="020B0604020202020204" pitchFamily="34" charset="0"/>
                          <a:cs typeface="Arial" panose="020B0604020202020204" pitchFamily="34" charset="0"/>
                        </a:rPr>
                        <a:t>Ignore – the Analysis was performed on an overall annual basis. Assumed that December 2020 would not significantly change the analysis due to COVID-19 and the travel restrictions in place.</a:t>
                      </a:r>
                      <a:endParaRPr lang="en-US"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endParaRPr>
                    </a:p>
                  </a:txBody>
                  <a:tcPr marT="91440" marB="9144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3229617014"/>
                  </a:ext>
                </a:extLst>
              </a:tr>
              <a:tr h="918131">
                <a:tc>
                  <a:txBody>
                    <a:bodyPr/>
                    <a:lstStyle/>
                    <a:p>
                      <a:pPr marL="0" marR="0">
                        <a:lnSpc>
                          <a:spcPct val="130000"/>
                        </a:lnSpc>
                        <a:spcBef>
                          <a:spcPts val="0"/>
                        </a:spcBef>
                        <a:spcAft>
                          <a:spcPts val="0"/>
                        </a:spcAft>
                      </a:pPr>
                      <a:r>
                        <a:rPr lang="en-US"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Prior to 2018, many divisions do not have travel data</a:t>
                      </a:r>
                    </a:p>
                  </a:txBody>
                  <a:tcPr marT="91440" marB="9144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9E1F2"/>
                    </a:solidFill>
                  </a:tcPr>
                </a:tc>
                <a:tc>
                  <a:txBody>
                    <a:bodyPr/>
                    <a:lstStyle/>
                    <a:p>
                      <a:pPr marL="0" marR="0">
                        <a:lnSpc>
                          <a:spcPct val="130000"/>
                        </a:lnSpc>
                        <a:spcBef>
                          <a:spcPts val="0"/>
                        </a:spcBef>
                        <a:spcAft>
                          <a:spcPts val="0"/>
                        </a:spcAft>
                      </a:pPr>
                      <a:r>
                        <a:rPr lang="en-US" sz="1400"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Ignore – the group decided to focus on the last 3 of available data to address the assignment business question</a:t>
                      </a:r>
                    </a:p>
                  </a:txBody>
                  <a:tcPr marT="91440" marB="9144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1"/>
                    </a:solidFill>
                  </a:tcPr>
                </a:tc>
                <a:extLst>
                  <a:ext uri="{0D108BD9-81ED-4DB2-BD59-A6C34878D82A}">
                    <a16:rowId xmlns:a16="http://schemas.microsoft.com/office/drawing/2014/main" val="637610715"/>
                  </a:ext>
                </a:extLst>
              </a:tr>
            </a:tbl>
          </a:graphicData>
        </a:graphic>
      </p:graphicFrame>
      <p:pic>
        <p:nvPicPr>
          <p:cNvPr id="7" name="Picture 4" descr="SAIT">
            <a:extLst>
              <a:ext uri="{FF2B5EF4-FFF2-40B4-BE49-F238E27FC236}">
                <a16:creationId xmlns:a16="http://schemas.microsoft.com/office/drawing/2014/main" id="{18C97B79-C5C1-4EEC-93F8-97E556F6D0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6854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CF117-3F83-448F-A77B-F618128C1338}"/>
              </a:ext>
            </a:extLst>
          </p:cNvPr>
          <p:cNvSpPr>
            <a:spLocks noGrp="1"/>
          </p:cNvSpPr>
          <p:nvPr>
            <p:ph type="title"/>
          </p:nvPr>
        </p:nvSpPr>
        <p:spPr>
          <a:xfrm>
            <a:off x="1141413" y="165757"/>
            <a:ext cx="9905998" cy="1478570"/>
          </a:xfrm>
        </p:spPr>
        <p:txBody>
          <a:bodyPr/>
          <a:lstStyle/>
          <a:p>
            <a:pPr algn="ctr"/>
            <a:r>
              <a:rPr lang="en-US" dirty="0">
                <a:effectLst>
                  <a:glow rad="63500">
                    <a:srgbClr val="09055B">
                      <a:alpha val="40000"/>
                    </a:srgbClr>
                  </a:glow>
                </a:effectLst>
              </a:rPr>
              <a:t>Data quality issues - Visuals</a:t>
            </a:r>
            <a:endParaRPr lang="en-CA" dirty="0">
              <a:effectLst>
                <a:glow rad="63500">
                  <a:srgbClr val="09055B">
                    <a:alpha val="40000"/>
                  </a:srgbClr>
                </a:glow>
              </a:effectLst>
            </a:endParaRPr>
          </a:p>
        </p:txBody>
      </p:sp>
      <p:graphicFrame>
        <p:nvGraphicFramePr>
          <p:cNvPr id="4" name="Table 3">
            <a:extLst>
              <a:ext uri="{FF2B5EF4-FFF2-40B4-BE49-F238E27FC236}">
                <a16:creationId xmlns:a16="http://schemas.microsoft.com/office/drawing/2014/main" id="{7FBF73B2-26F0-4EAC-8313-8AEE1A59EAA5}"/>
              </a:ext>
            </a:extLst>
          </p:cNvPr>
          <p:cNvGraphicFramePr>
            <a:graphicFrameLocks noGrp="1"/>
          </p:cNvGraphicFramePr>
          <p:nvPr>
            <p:extLst>
              <p:ext uri="{D42A27DB-BD31-4B8C-83A1-F6EECF244321}">
                <p14:modId xmlns:p14="http://schemas.microsoft.com/office/powerpoint/2010/main" val="1065537730"/>
              </p:ext>
            </p:extLst>
          </p:nvPr>
        </p:nvGraphicFramePr>
        <p:xfrm>
          <a:off x="1129986" y="2296698"/>
          <a:ext cx="1943100" cy="1272540"/>
        </p:xfrm>
        <a:graphic>
          <a:graphicData uri="http://schemas.openxmlformats.org/drawingml/2006/table">
            <a:tbl>
              <a:tblPr>
                <a:tableStyleId>{5C22544A-7EE6-4342-B048-85BDC9FD1C3A}</a:tableStyleId>
              </a:tblPr>
              <a:tblGrid>
                <a:gridCol w="1092200">
                  <a:extLst>
                    <a:ext uri="{9D8B030D-6E8A-4147-A177-3AD203B41FA5}">
                      <a16:colId xmlns:a16="http://schemas.microsoft.com/office/drawing/2014/main" val="2928464261"/>
                    </a:ext>
                  </a:extLst>
                </a:gridCol>
                <a:gridCol w="850900">
                  <a:extLst>
                    <a:ext uri="{9D8B030D-6E8A-4147-A177-3AD203B41FA5}">
                      <a16:colId xmlns:a16="http://schemas.microsoft.com/office/drawing/2014/main" val="1865253846"/>
                    </a:ext>
                  </a:extLst>
                </a:gridCol>
              </a:tblGrid>
              <a:tr h="182880">
                <a:tc>
                  <a:txBody>
                    <a:bodyPr/>
                    <a:lstStyle/>
                    <a:p>
                      <a:pPr algn="l" fontAlgn="b"/>
                      <a:r>
                        <a:rPr lang="en-CA" sz="1100" u="none" strike="noStrike">
                          <a:effectLst/>
                        </a:rPr>
                        <a:t>start_date</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CA" sz="1100" u="none" strike="noStrike">
                          <a:effectLst/>
                        </a:rPr>
                        <a:t>end_date</a:t>
                      </a:r>
                      <a:endParaRPr lang="en-CA"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618216429"/>
                  </a:ext>
                </a:extLst>
              </a:tr>
              <a:tr h="182880">
                <a:tc>
                  <a:txBody>
                    <a:bodyPr/>
                    <a:lstStyle/>
                    <a:p>
                      <a:pPr algn="r" fontAlgn="b"/>
                      <a:r>
                        <a:rPr lang="en-CA" sz="1100" u="none" strike="noStrike" dirty="0">
                          <a:effectLst/>
                        </a:rPr>
                        <a:t>43,418.00</a:t>
                      </a:r>
                      <a:endParaRPr lang="en-CA"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43,431.00</a:t>
                      </a:r>
                      <a:endParaRPr lang="en-CA"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86952084"/>
                  </a:ext>
                </a:extLst>
              </a:tr>
              <a:tr h="182880">
                <a:tc>
                  <a:txBody>
                    <a:bodyPr/>
                    <a:lstStyle/>
                    <a:p>
                      <a:pPr algn="r" fontAlgn="b"/>
                      <a:r>
                        <a:rPr lang="en-CA" sz="1100" u="none" strike="noStrike">
                          <a:effectLst/>
                        </a:rPr>
                        <a:t>43,833.00</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43,840.00</a:t>
                      </a:r>
                      <a:endParaRPr lang="en-CA"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92740115"/>
                  </a:ext>
                </a:extLst>
              </a:tr>
              <a:tr h="0">
                <a:tc>
                  <a:txBody>
                    <a:bodyPr/>
                    <a:lstStyle/>
                    <a:p>
                      <a:pPr algn="r" fontAlgn="b"/>
                      <a:r>
                        <a:rPr lang="en-CA" sz="1100" u="none" strike="noStrike">
                          <a:effectLst/>
                        </a:rPr>
                        <a:t>43,613.00</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dirty="0">
                          <a:effectLst/>
                        </a:rPr>
                        <a:t>43,641.00</a:t>
                      </a:r>
                      <a:endParaRPr lang="en-CA"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073090012"/>
                  </a:ext>
                </a:extLst>
              </a:tr>
              <a:tr h="182880">
                <a:tc>
                  <a:txBody>
                    <a:bodyPr/>
                    <a:lstStyle/>
                    <a:p>
                      <a:pPr algn="r" fontAlgn="b"/>
                      <a:r>
                        <a:rPr lang="en-CA" sz="1100" u="none" strike="noStrike">
                          <a:effectLst/>
                        </a:rPr>
                        <a:t>41,688.00</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dirty="0">
                          <a:effectLst/>
                        </a:rPr>
                        <a:t>41,699.00</a:t>
                      </a:r>
                      <a:endParaRPr lang="en-CA"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78860698"/>
                  </a:ext>
                </a:extLst>
              </a:tr>
              <a:tr h="182880">
                <a:tc>
                  <a:txBody>
                    <a:bodyPr/>
                    <a:lstStyle/>
                    <a:p>
                      <a:pPr algn="r" fontAlgn="b"/>
                      <a:r>
                        <a:rPr lang="en-CA" sz="1100" u="none" strike="noStrike">
                          <a:effectLst/>
                        </a:rPr>
                        <a:t>39,549.00</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a:effectLst/>
                        </a:rPr>
                        <a:t>39,565.00</a:t>
                      </a:r>
                      <a:endParaRPr lang="en-CA"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65343809"/>
                  </a:ext>
                </a:extLst>
              </a:tr>
              <a:tr h="182880">
                <a:tc>
                  <a:txBody>
                    <a:bodyPr/>
                    <a:lstStyle/>
                    <a:p>
                      <a:pPr algn="r" fontAlgn="b"/>
                      <a:r>
                        <a:rPr lang="en-CA" sz="1100" u="none" strike="noStrike">
                          <a:effectLst/>
                        </a:rPr>
                        <a:t>43,141.00</a:t>
                      </a:r>
                      <a:endParaRPr lang="en-CA"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CA" sz="1100" u="none" strike="noStrike" dirty="0">
                          <a:effectLst/>
                        </a:rPr>
                        <a:t>43,155.00</a:t>
                      </a:r>
                      <a:endParaRPr lang="en-CA"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3466450"/>
                  </a:ext>
                </a:extLst>
              </a:tr>
            </a:tbl>
          </a:graphicData>
        </a:graphic>
      </p:graphicFrame>
      <p:pic>
        <p:nvPicPr>
          <p:cNvPr id="6" name="Picture 5">
            <a:extLst>
              <a:ext uri="{FF2B5EF4-FFF2-40B4-BE49-F238E27FC236}">
                <a16:creationId xmlns:a16="http://schemas.microsoft.com/office/drawing/2014/main" id="{C7FBDFF3-B0E3-4BB1-97DC-25B0CBF87DAC}"/>
              </a:ext>
            </a:extLst>
          </p:cNvPr>
          <p:cNvPicPr>
            <a:picLocks noChangeAspect="1"/>
          </p:cNvPicPr>
          <p:nvPr/>
        </p:nvPicPr>
        <p:blipFill>
          <a:blip r:embed="rId2"/>
          <a:stretch>
            <a:fillRect/>
          </a:stretch>
        </p:blipFill>
        <p:spPr>
          <a:xfrm>
            <a:off x="7975117" y="1644327"/>
            <a:ext cx="3181350" cy="3838575"/>
          </a:xfrm>
          <a:prstGeom prst="rect">
            <a:avLst/>
          </a:prstGeom>
        </p:spPr>
      </p:pic>
      <p:pic>
        <p:nvPicPr>
          <p:cNvPr id="7" name="Picture 4" descr="SAIT">
            <a:extLst>
              <a:ext uri="{FF2B5EF4-FFF2-40B4-BE49-F238E27FC236}">
                <a16:creationId xmlns:a16="http://schemas.microsoft.com/office/drawing/2014/main" id="{18C97B79-C5C1-4EEC-93F8-97E556F6D0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E2214938-28F2-4035-8CCD-DA43D38903D7}"/>
              </a:ext>
            </a:extLst>
          </p:cNvPr>
          <p:cNvPicPr>
            <a:picLocks noChangeAspect="1"/>
          </p:cNvPicPr>
          <p:nvPr/>
        </p:nvPicPr>
        <p:blipFill>
          <a:blip r:embed="rId4"/>
          <a:stretch>
            <a:fillRect/>
          </a:stretch>
        </p:blipFill>
        <p:spPr>
          <a:xfrm>
            <a:off x="3428680" y="1619692"/>
            <a:ext cx="1483203" cy="2707866"/>
          </a:xfrm>
          <a:prstGeom prst="rect">
            <a:avLst/>
          </a:prstGeom>
        </p:spPr>
      </p:pic>
      <p:pic>
        <p:nvPicPr>
          <p:cNvPr id="9" name="Picture 8">
            <a:extLst>
              <a:ext uri="{FF2B5EF4-FFF2-40B4-BE49-F238E27FC236}">
                <a16:creationId xmlns:a16="http://schemas.microsoft.com/office/drawing/2014/main" id="{64E0B595-02C5-48C5-95A3-3DCDDC7895EF}"/>
              </a:ext>
            </a:extLst>
          </p:cNvPr>
          <p:cNvPicPr>
            <a:picLocks noChangeAspect="1"/>
          </p:cNvPicPr>
          <p:nvPr/>
        </p:nvPicPr>
        <p:blipFill>
          <a:blip r:embed="rId5"/>
          <a:stretch>
            <a:fillRect/>
          </a:stretch>
        </p:blipFill>
        <p:spPr>
          <a:xfrm>
            <a:off x="1129986" y="4758298"/>
            <a:ext cx="6391908" cy="1540219"/>
          </a:xfrm>
          <a:prstGeom prst="rect">
            <a:avLst/>
          </a:prstGeom>
          <a:solidFill>
            <a:schemeClr val="tx1"/>
          </a:solidFill>
        </p:spPr>
      </p:pic>
      <p:pic>
        <p:nvPicPr>
          <p:cNvPr id="2050" name="Picture 2">
            <a:extLst>
              <a:ext uri="{FF2B5EF4-FFF2-40B4-BE49-F238E27FC236}">
                <a16:creationId xmlns:a16="http://schemas.microsoft.com/office/drawing/2014/main" id="{76FEC9E0-9DF8-48AB-A448-FFE140C5E2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52900" y="2285855"/>
            <a:ext cx="1981200" cy="1400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0200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4" descr="SAIT">
            <a:extLst>
              <a:ext uri="{FF2B5EF4-FFF2-40B4-BE49-F238E27FC236}">
                <a16:creationId xmlns:a16="http://schemas.microsoft.com/office/drawing/2014/main" id="{6A94E927-94C3-4FF8-94E1-88A13B038F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5" name="Chart 14">
            <a:extLst>
              <a:ext uri="{FF2B5EF4-FFF2-40B4-BE49-F238E27FC236}">
                <a16:creationId xmlns:a16="http://schemas.microsoft.com/office/drawing/2014/main" id="{D73D7667-9065-4753-A2BC-F887F2A676A9}"/>
              </a:ext>
            </a:extLst>
          </p:cNvPr>
          <p:cNvGraphicFramePr>
            <a:graphicFrameLocks/>
          </p:cNvGraphicFramePr>
          <p:nvPr>
            <p:extLst>
              <p:ext uri="{D42A27DB-BD31-4B8C-83A1-F6EECF244321}">
                <p14:modId xmlns:p14="http://schemas.microsoft.com/office/powerpoint/2010/main" val="135370649"/>
              </p:ext>
            </p:extLst>
          </p:nvPr>
        </p:nvGraphicFramePr>
        <p:xfrm>
          <a:off x="527686" y="1337458"/>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16">
            <a:extLst>
              <a:ext uri="{FF2B5EF4-FFF2-40B4-BE49-F238E27FC236}">
                <a16:creationId xmlns:a16="http://schemas.microsoft.com/office/drawing/2014/main" id="{F42FEF97-C29B-4946-BDDB-5810D677C04E}"/>
              </a:ext>
            </a:extLst>
          </p:cNvPr>
          <p:cNvGraphicFramePr>
            <a:graphicFrameLocks/>
          </p:cNvGraphicFramePr>
          <p:nvPr>
            <p:extLst>
              <p:ext uri="{D42A27DB-BD31-4B8C-83A1-F6EECF244321}">
                <p14:modId xmlns:p14="http://schemas.microsoft.com/office/powerpoint/2010/main" val="1167358646"/>
              </p:ext>
            </p:extLst>
          </p:nvPr>
        </p:nvGraphicFramePr>
        <p:xfrm>
          <a:off x="7092315" y="1337458"/>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8" name="Chart 17">
            <a:extLst>
              <a:ext uri="{FF2B5EF4-FFF2-40B4-BE49-F238E27FC236}">
                <a16:creationId xmlns:a16="http://schemas.microsoft.com/office/drawing/2014/main" id="{B48DC27A-125D-48C9-B8AB-228655FCD867}"/>
              </a:ext>
            </a:extLst>
          </p:cNvPr>
          <p:cNvGraphicFramePr>
            <a:graphicFrameLocks/>
          </p:cNvGraphicFramePr>
          <p:nvPr>
            <p:extLst>
              <p:ext uri="{D42A27DB-BD31-4B8C-83A1-F6EECF244321}">
                <p14:modId xmlns:p14="http://schemas.microsoft.com/office/powerpoint/2010/main" val="3659396610"/>
              </p:ext>
            </p:extLst>
          </p:nvPr>
        </p:nvGraphicFramePr>
        <p:xfrm>
          <a:off x="3810000" y="3818867"/>
          <a:ext cx="4572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9" name="Title 1">
            <a:extLst>
              <a:ext uri="{FF2B5EF4-FFF2-40B4-BE49-F238E27FC236}">
                <a16:creationId xmlns:a16="http://schemas.microsoft.com/office/drawing/2014/main" id="{C8AAF79B-2448-423A-9FFC-E9C183E50E4F}"/>
              </a:ext>
            </a:extLst>
          </p:cNvPr>
          <p:cNvSpPr>
            <a:spLocks noGrp="1"/>
          </p:cNvSpPr>
          <p:nvPr>
            <p:ph type="title"/>
          </p:nvPr>
        </p:nvSpPr>
        <p:spPr>
          <a:xfrm>
            <a:off x="1143001" y="120679"/>
            <a:ext cx="9905998" cy="1478570"/>
          </a:xfrm>
        </p:spPr>
        <p:txBody>
          <a:bodyPr>
            <a:normAutofit/>
          </a:bodyPr>
          <a:lstStyle/>
          <a:p>
            <a:pPr algn="ctr"/>
            <a:r>
              <a:rPr lang="en-US" sz="2400" dirty="0">
                <a:effectLst>
                  <a:glow rad="63500">
                    <a:schemeClr val="accent5">
                      <a:lumMod val="50000"/>
                      <a:alpha val="40000"/>
                    </a:schemeClr>
                  </a:glow>
                </a:effectLst>
              </a:rPr>
              <a:t>Question 1: which factions of the government spent the most?</a:t>
            </a:r>
            <a:br>
              <a:rPr lang="en-US" sz="2400" dirty="0">
                <a:effectLst>
                  <a:glow rad="63500">
                    <a:schemeClr val="accent5">
                      <a:lumMod val="50000"/>
                      <a:alpha val="40000"/>
                    </a:schemeClr>
                  </a:glow>
                </a:effectLst>
              </a:rPr>
            </a:br>
            <a:r>
              <a:rPr lang="en-US" sz="2800" dirty="0">
                <a:effectLst>
                  <a:glow rad="63500">
                    <a:schemeClr val="accent5">
                      <a:lumMod val="50000"/>
                      <a:alpha val="40000"/>
                    </a:schemeClr>
                  </a:glow>
                </a:effectLst>
              </a:rPr>
              <a:t>#1 – national </a:t>
            </a:r>
            <a:r>
              <a:rPr lang="en-US" sz="2800" dirty="0" err="1">
                <a:effectLst>
                  <a:glow rad="63500">
                    <a:schemeClr val="accent5">
                      <a:lumMod val="50000"/>
                      <a:alpha val="40000"/>
                    </a:schemeClr>
                  </a:glow>
                </a:effectLst>
              </a:rPr>
              <a:t>defence</a:t>
            </a:r>
            <a:endParaRPr lang="en-CA" sz="2400" dirty="0">
              <a:effectLst>
                <a:glow rad="63500">
                  <a:schemeClr val="accent5">
                    <a:lumMod val="50000"/>
                    <a:alpha val="40000"/>
                  </a:schemeClr>
                </a:glow>
              </a:effectLst>
            </a:endParaRPr>
          </a:p>
        </p:txBody>
      </p:sp>
      <p:graphicFrame>
        <p:nvGraphicFramePr>
          <p:cNvPr id="11" name="Chart 10">
            <a:extLst>
              <a:ext uri="{FF2B5EF4-FFF2-40B4-BE49-F238E27FC236}">
                <a16:creationId xmlns:a16="http://schemas.microsoft.com/office/drawing/2014/main" id="{3073036E-F0CC-41C4-AB5A-1B7DBA6FBBE1}"/>
              </a:ext>
            </a:extLst>
          </p:cNvPr>
          <p:cNvGraphicFramePr>
            <a:graphicFrameLocks/>
          </p:cNvGraphicFramePr>
          <p:nvPr>
            <p:extLst>
              <p:ext uri="{D42A27DB-BD31-4B8C-83A1-F6EECF244321}">
                <p14:modId xmlns:p14="http://schemas.microsoft.com/office/powerpoint/2010/main" val="1940126110"/>
              </p:ext>
            </p:extLst>
          </p:nvPr>
        </p:nvGraphicFramePr>
        <p:xfrm>
          <a:off x="430696" y="1114425"/>
          <a:ext cx="4572000" cy="311626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Chart 11">
            <a:extLst>
              <a:ext uri="{FF2B5EF4-FFF2-40B4-BE49-F238E27FC236}">
                <a16:creationId xmlns:a16="http://schemas.microsoft.com/office/drawing/2014/main" id="{75221482-6BF3-4588-BBD1-69040606EFCE}"/>
              </a:ext>
            </a:extLst>
          </p:cNvPr>
          <p:cNvGraphicFramePr>
            <a:graphicFrameLocks/>
          </p:cNvGraphicFramePr>
          <p:nvPr>
            <p:extLst>
              <p:ext uri="{D42A27DB-BD31-4B8C-83A1-F6EECF244321}">
                <p14:modId xmlns:p14="http://schemas.microsoft.com/office/powerpoint/2010/main" val="3732767720"/>
              </p:ext>
            </p:extLst>
          </p:nvPr>
        </p:nvGraphicFramePr>
        <p:xfrm>
          <a:off x="6753225" y="1114425"/>
          <a:ext cx="4867275" cy="311626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hart 12">
            <a:extLst>
              <a:ext uri="{FF2B5EF4-FFF2-40B4-BE49-F238E27FC236}">
                <a16:creationId xmlns:a16="http://schemas.microsoft.com/office/drawing/2014/main" id="{C7F5F38A-E785-48F0-BDB1-DD00D37D25A8}"/>
              </a:ext>
            </a:extLst>
          </p:cNvPr>
          <p:cNvGraphicFramePr>
            <a:graphicFrameLocks/>
          </p:cNvGraphicFramePr>
          <p:nvPr>
            <p:extLst>
              <p:ext uri="{D42A27DB-BD31-4B8C-83A1-F6EECF244321}">
                <p14:modId xmlns:p14="http://schemas.microsoft.com/office/powerpoint/2010/main" val="3639134232"/>
              </p:ext>
            </p:extLst>
          </p:nvPr>
        </p:nvGraphicFramePr>
        <p:xfrm>
          <a:off x="3238500" y="3524250"/>
          <a:ext cx="6029325" cy="3183545"/>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4029327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5" grpId="0">
        <p:bldAsOne/>
      </p:bldGraphic>
      <p:bldGraphic spid="17" grpId="0">
        <p:bldAsOne/>
      </p:bldGraphic>
      <p:bldGraphic spid="18"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4" descr="SAIT">
            <a:extLst>
              <a:ext uri="{FF2B5EF4-FFF2-40B4-BE49-F238E27FC236}">
                <a16:creationId xmlns:a16="http://schemas.microsoft.com/office/drawing/2014/main" id="{6A94E927-94C3-4FF8-94E1-88A13B038F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50131" y="6562067"/>
            <a:ext cx="1862295" cy="3048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7" name="Chart 16">
            <a:extLst>
              <a:ext uri="{FF2B5EF4-FFF2-40B4-BE49-F238E27FC236}">
                <a16:creationId xmlns:a16="http://schemas.microsoft.com/office/drawing/2014/main" id="{F42FEF97-C29B-4946-BDDB-5810D677C04E}"/>
              </a:ext>
            </a:extLst>
          </p:cNvPr>
          <p:cNvGraphicFramePr>
            <a:graphicFrameLocks/>
          </p:cNvGraphicFramePr>
          <p:nvPr/>
        </p:nvGraphicFramePr>
        <p:xfrm>
          <a:off x="7092315" y="1337458"/>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9" name="Title 1">
            <a:extLst>
              <a:ext uri="{FF2B5EF4-FFF2-40B4-BE49-F238E27FC236}">
                <a16:creationId xmlns:a16="http://schemas.microsoft.com/office/drawing/2014/main" id="{17E900F4-7A7A-4DC6-BA31-8D024B73BBFF}"/>
              </a:ext>
            </a:extLst>
          </p:cNvPr>
          <p:cNvSpPr>
            <a:spLocks noGrp="1"/>
          </p:cNvSpPr>
          <p:nvPr>
            <p:ph type="title"/>
          </p:nvPr>
        </p:nvSpPr>
        <p:spPr>
          <a:xfrm>
            <a:off x="1143001" y="120679"/>
            <a:ext cx="9905998" cy="1478570"/>
          </a:xfrm>
        </p:spPr>
        <p:txBody>
          <a:bodyPr>
            <a:normAutofit/>
          </a:bodyPr>
          <a:lstStyle/>
          <a:p>
            <a:pPr algn="ctr"/>
            <a:r>
              <a:rPr lang="en-US" sz="2400" dirty="0">
                <a:effectLst>
                  <a:glow rad="63500">
                    <a:schemeClr val="accent5">
                      <a:lumMod val="50000"/>
                      <a:alpha val="40000"/>
                    </a:schemeClr>
                  </a:glow>
                </a:effectLst>
              </a:rPr>
              <a:t>Question 1: which factions of the government spent the most?</a:t>
            </a:r>
            <a:br>
              <a:rPr lang="en-US" sz="2400" dirty="0">
                <a:effectLst>
                  <a:glow rad="63500">
                    <a:schemeClr val="accent5">
                      <a:lumMod val="50000"/>
                      <a:alpha val="40000"/>
                    </a:schemeClr>
                  </a:glow>
                </a:effectLst>
              </a:rPr>
            </a:br>
            <a:r>
              <a:rPr lang="en-US" sz="2800" dirty="0">
                <a:effectLst>
                  <a:glow rad="63500">
                    <a:schemeClr val="accent5">
                      <a:lumMod val="50000"/>
                      <a:alpha val="40000"/>
                    </a:schemeClr>
                  </a:glow>
                </a:effectLst>
              </a:rPr>
              <a:t>#2 – department of finance</a:t>
            </a:r>
            <a:endParaRPr lang="en-CA" sz="2400" dirty="0">
              <a:effectLst>
                <a:glow rad="63500">
                  <a:schemeClr val="accent5">
                    <a:lumMod val="50000"/>
                    <a:alpha val="40000"/>
                  </a:schemeClr>
                </a:glow>
              </a:effectLst>
            </a:endParaRPr>
          </a:p>
        </p:txBody>
      </p:sp>
      <p:graphicFrame>
        <p:nvGraphicFramePr>
          <p:cNvPr id="11" name="Chart 10">
            <a:extLst>
              <a:ext uri="{FF2B5EF4-FFF2-40B4-BE49-F238E27FC236}">
                <a16:creationId xmlns:a16="http://schemas.microsoft.com/office/drawing/2014/main" id="{5847F08B-27C6-4E60-9940-B3C0F6FCEE82}"/>
              </a:ext>
            </a:extLst>
          </p:cNvPr>
          <p:cNvGraphicFramePr>
            <a:graphicFrameLocks/>
          </p:cNvGraphicFramePr>
          <p:nvPr>
            <p:extLst>
              <p:ext uri="{D42A27DB-BD31-4B8C-83A1-F6EECF244321}">
                <p14:modId xmlns:p14="http://schemas.microsoft.com/office/powerpoint/2010/main" val="3069496101"/>
              </p:ext>
            </p:extLst>
          </p:nvPr>
        </p:nvGraphicFramePr>
        <p:xfrm>
          <a:off x="248064" y="1202634"/>
          <a:ext cx="5105400" cy="301913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Chart 11">
            <a:extLst>
              <a:ext uri="{FF2B5EF4-FFF2-40B4-BE49-F238E27FC236}">
                <a16:creationId xmlns:a16="http://schemas.microsoft.com/office/drawing/2014/main" id="{47D89F1E-DC75-42A6-9D1A-6DDB7199AEC8}"/>
              </a:ext>
            </a:extLst>
          </p:cNvPr>
          <p:cNvGraphicFramePr>
            <a:graphicFrameLocks/>
          </p:cNvGraphicFramePr>
          <p:nvPr>
            <p:extLst>
              <p:ext uri="{D42A27DB-BD31-4B8C-83A1-F6EECF244321}">
                <p14:modId xmlns:p14="http://schemas.microsoft.com/office/powerpoint/2010/main" val="3737603192"/>
              </p:ext>
            </p:extLst>
          </p:nvPr>
        </p:nvGraphicFramePr>
        <p:xfrm>
          <a:off x="6505575" y="1202634"/>
          <a:ext cx="5000625" cy="291216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3" name="Chart 12">
            <a:extLst>
              <a:ext uri="{FF2B5EF4-FFF2-40B4-BE49-F238E27FC236}">
                <a16:creationId xmlns:a16="http://schemas.microsoft.com/office/drawing/2014/main" id="{D0DF534B-8C99-4B31-BF9D-0644CAF1EDF2}"/>
              </a:ext>
            </a:extLst>
          </p:cNvPr>
          <p:cNvGraphicFramePr>
            <a:graphicFrameLocks/>
          </p:cNvGraphicFramePr>
          <p:nvPr>
            <p:extLst>
              <p:ext uri="{D42A27DB-BD31-4B8C-83A1-F6EECF244321}">
                <p14:modId xmlns:p14="http://schemas.microsoft.com/office/powerpoint/2010/main" val="3472735165"/>
              </p:ext>
            </p:extLst>
          </p:nvPr>
        </p:nvGraphicFramePr>
        <p:xfrm>
          <a:off x="3810000" y="3543590"/>
          <a:ext cx="4572000" cy="3019135"/>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879459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AsOne/>
      </p:bldGraphic>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545</TotalTime>
  <Words>1307</Words>
  <Application>Microsoft Office PowerPoint</Application>
  <PresentationFormat>Widescreen</PresentationFormat>
  <Paragraphs>252</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Symbol</vt:lpstr>
      <vt:lpstr>Times New Roman</vt:lpstr>
      <vt:lpstr>Tw Cen MT</vt:lpstr>
      <vt:lpstr>Circuit</vt:lpstr>
      <vt:lpstr>PowerPoint Presentation</vt:lpstr>
      <vt:lpstr>initial exploration</vt:lpstr>
      <vt:lpstr>Metadata/data dictionary - travel</vt:lpstr>
      <vt:lpstr>Potential Questions to explore</vt:lpstr>
      <vt:lpstr>Selected questions</vt:lpstr>
      <vt:lpstr>Data quality issues</vt:lpstr>
      <vt:lpstr>Data quality issues - Visuals</vt:lpstr>
      <vt:lpstr>Question 1: which factions of the government spent the most? #1 – national defence</vt:lpstr>
      <vt:lpstr>Question 1: which factions of the government spent the most? #2 – department of finance</vt:lpstr>
      <vt:lpstr>Question 1: which factions of the government spent the most? #3 – innovation, science and economic development</vt:lpstr>
      <vt:lpstr>Question 2: Where are the majority of Travel expenses going?</vt:lpstr>
      <vt:lpstr>Question 3: what effect did covid-19 have on expenses?</vt:lpstr>
      <vt:lpstr>PowerPoint Presentation</vt:lpstr>
      <vt:lpstr>Final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 1 of 4 - Data Exploration</dc:title>
  <dc:creator>Flavio Akira Tikaishi</dc:creator>
  <cp:lastModifiedBy>Flavio Akira Tikaishi</cp:lastModifiedBy>
  <cp:revision>58</cp:revision>
  <dcterms:created xsi:type="dcterms:W3CDTF">2021-01-21T00:57:43Z</dcterms:created>
  <dcterms:modified xsi:type="dcterms:W3CDTF">2021-02-26T20:34:52Z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